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9" r:id="rId1"/>
    <p:sldMasterId id="2147483651" r:id="rId2"/>
    <p:sldMasterId id="2147483938" r:id="rId3"/>
    <p:sldMasterId id="2147483946" r:id="rId4"/>
    <p:sldMasterId id="2147483954" r:id="rId5"/>
  </p:sldMasterIdLst>
  <p:notesMasterIdLst>
    <p:notesMasterId r:id="rId53"/>
  </p:notesMasterIdLst>
  <p:sldIdLst>
    <p:sldId id="257" r:id="rId6"/>
    <p:sldId id="368" r:id="rId7"/>
    <p:sldId id="286" r:id="rId8"/>
    <p:sldId id="348" r:id="rId9"/>
    <p:sldId id="441" r:id="rId10"/>
    <p:sldId id="444" r:id="rId11"/>
    <p:sldId id="445" r:id="rId12"/>
    <p:sldId id="446" r:id="rId13"/>
    <p:sldId id="453" r:id="rId14"/>
    <p:sldId id="447" r:id="rId15"/>
    <p:sldId id="452" r:id="rId16"/>
    <p:sldId id="448" r:id="rId17"/>
    <p:sldId id="449" r:id="rId18"/>
    <p:sldId id="450" r:id="rId19"/>
    <p:sldId id="451" r:id="rId20"/>
    <p:sldId id="349" r:id="rId21"/>
    <p:sldId id="442" r:id="rId22"/>
    <p:sldId id="321" r:id="rId23"/>
    <p:sldId id="437" r:id="rId24"/>
    <p:sldId id="438" r:id="rId25"/>
    <p:sldId id="443" r:id="rId26"/>
    <p:sldId id="436" r:id="rId27"/>
    <p:sldId id="379" r:id="rId28"/>
    <p:sldId id="380" r:id="rId29"/>
    <p:sldId id="382" r:id="rId30"/>
    <p:sldId id="383" r:id="rId31"/>
    <p:sldId id="384" r:id="rId32"/>
    <p:sldId id="385" r:id="rId33"/>
    <p:sldId id="387" r:id="rId34"/>
    <p:sldId id="430" r:id="rId35"/>
    <p:sldId id="420" r:id="rId36"/>
    <p:sldId id="392" r:id="rId37"/>
    <p:sldId id="422" r:id="rId38"/>
    <p:sldId id="395" r:id="rId39"/>
    <p:sldId id="394" r:id="rId40"/>
    <p:sldId id="397" r:id="rId41"/>
    <p:sldId id="401" r:id="rId42"/>
    <p:sldId id="440" r:id="rId43"/>
    <p:sldId id="398" r:id="rId44"/>
    <p:sldId id="399" r:id="rId45"/>
    <p:sldId id="402" r:id="rId46"/>
    <p:sldId id="428" r:id="rId47"/>
    <p:sldId id="454" r:id="rId48"/>
    <p:sldId id="423" r:id="rId49"/>
    <p:sldId id="429" r:id="rId50"/>
    <p:sldId id="421" r:id="rId51"/>
    <p:sldId id="439" r:id="rId52"/>
  </p:sldIdLst>
  <p:sldSz cx="9144000" cy="6858000" type="screen4x3"/>
  <p:notesSz cx="6797675" cy="9926638"/>
  <p:embeddedFontLst>
    <p:embeddedFont>
      <p:font typeface="Calibri" pitchFamily="34" charset="0"/>
      <p:regular r:id="rId54"/>
      <p:bold r:id="rId55"/>
      <p:italic r:id="rId56"/>
      <p:boldItalic r:id="rId57"/>
    </p:embeddedFont>
    <p:embeddedFont>
      <p:font typeface="ＭＳ Ｐゴシック" pitchFamily="34" charset="-128"/>
      <p:regular r:id="rId58"/>
    </p:embeddedFont>
    <p:embeddedFont>
      <p:font typeface="Arial Black" pitchFamily="34" charset="0"/>
      <p:bold r:id="rId59"/>
    </p:embeddedFont>
  </p:embeddedFontLst>
  <p:defaultTextStyle>
    <a:defPPr>
      <a:defRPr lang="en-GB"/>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benn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8"/>
    <a:srgbClr val="00A5D2"/>
    <a:srgbClr val="015EA5"/>
    <a:srgbClr val="FF0000"/>
    <a:srgbClr val="2A71A2"/>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8" autoAdjust="0"/>
    <p:restoredTop sz="96057" autoAdjust="0"/>
  </p:normalViewPr>
  <p:slideViewPr>
    <p:cSldViewPr snapToGrid="0">
      <p:cViewPr>
        <p:scale>
          <a:sx n="100" d="100"/>
          <a:sy n="100" d="100"/>
        </p:scale>
        <p:origin x="-534" y="432"/>
      </p:cViewPr>
      <p:guideLst>
        <p:guide orient="horz" pos="856"/>
        <p:guide pos="2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0C28B-5DDE-4769-A4C6-4B7F67CBED78}"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en-GB"/>
        </a:p>
      </dgm:t>
    </dgm:pt>
    <dgm:pt modelId="{943BFFA7-E147-468D-BFF9-E17FF62D420A}">
      <dgm:prSet phldrT="[Text]"/>
      <dgm:spPr/>
      <dgm:t>
        <a:bodyPr/>
        <a:lstStyle/>
        <a:p>
          <a:r>
            <a:rPr lang="en-GB" dirty="0" smtClean="0"/>
            <a:t>Overall introduction slide</a:t>
          </a:r>
          <a:endParaRPr lang="en-GB" dirty="0"/>
        </a:p>
      </dgm:t>
    </dgm:pt>
    <dgm:pt modelId="{80B01B64-ED61-43E0-9AD0-CC72D914E718}" type="parTrans" cxnId="{BAE9836A-5A50-4264-AF79-D3DB1C0DB4DC}">
      <dgm:prSet/>
      <dgm:spPr/>
      <dgm:t>
        <a:bodyPr/>
        <a:lstStyle/>
        <a:p>
          <a:endParaRPr lang="en-GB"/>
        </a:p>
      </dgm:t>
    </dgm:pt>
    <dgm:pt modelId="{604CC807-040C-4832-9DFF-28BD593BA2C4}" type="sibTrans" cxnId="{BAE9836A-5A50-4264-AF79-D3DB1C0DB4DC}">
      <dgm:prSet/>
      <dgm:spPr/>
      <dgm:t>
        <a:bodyPr/>
        <a:lstStyle/>
        <a:p>
          <a:endParaRPr lang="en-GB"/>
        </a:p>
      </dgm:t>
    </dgm:pt>
    <dgm:pt modelId="{5FEB3CAE-18E2-416C-B113-AA1D23C1C836}">
      <dgm:prSet phldrT="[Text]"/>
      <dgm:spPr/>
      <dgm:t>
        <a:bodyPr/>
        <a:lstStyle/>
        <a:p>
          <a:r>
            <a:rPr lang="en-GB" dirty="0" smtClean="0"/>
            <a:t>Topic introduction slide</a:t>
          </a:r>
          <a:endParaRPr lang="en-GB" dirty="0"/>
        </a:p>
      </dgm:t>
    </dgm:pt>
    <dgm:pt modelId="{D6DAD654-6BBD-4B4D-9971-96599E7431BB}" type="parTrans" cxnId="{9A17BBF3-BFA2-4610-A21E-FE9471D15BA6}">
      <dgm:prSet/>
      <dgm:spPr/>
      <dgm:t>
        <a:bodyPr/>
        <a:lstStyle/>
        <a:p>
          <a:endParaRPr lang="en-GB" dirty="0"/>
        </a:p>
      </dgm:t>
    </dgm:pt>
    <dgm:pt modelId="{A94FA5A3-72F3-4065-BD72-EFD29E9DCB8A}" type="sibTrans" cxnId="{9A17BBF3-BFA2-4610-A21E-FE9471D15BA6}">
      <dgm:prSet/>
      <dgm:spPr/>
      <dgm:t>
        <a:bodyPr/>
        <a:lstStyle/>
        <a:p>
          <a:endParaRPr lang="en-GB"/>
        </a:p>
      </dgm:t>
    </dgm:pt>
    <dgm:pt modelId="{92E609AF-373E-47A6-86CF-525F12E667F4}">
      <dgm:prSet phldrT="[Text]"/>
      <dgm:spPr/>
      <dgm:t>
        <a:bodyPr/>
        <a:lstStyle/>
        <a:p>
          <a:r>
            <a:rPr lang="en-GB" dirty="0" smtClean="0"/>
            <a:t>Implementation slides</a:t>
          </a:r>
          <a:endParaRPr lang="en-GB" dirty="0"/>
        </a:p>
      </dgm:t>
    </dgm:pt>
    <dgm:pt modelId="{1CAA635C-5C25-4CF4-8813-79451215B67D}" type="parTrans" cxnId="{6E57359E-A170-4DB8-8080-916866EB29C6}">
      <dgm:prSet/>
      <dgm:spPr/>
      <dgm:t>
        <a:bodyPr/>
        <a:lstStyle/>
        <a:p>
          <a:endParaRPr lang="en-GB" dirty="0"/>
        </a:p>
      </dgm:t>
    </dgm:pt>
    <dgm:pt modelId="{808955DE-DB79-446B-AA62-599A583B666A}" type="sibTrans" cxnId="{6E57359E-A170-4DB8-8080-916866EB29C6}">
      <dgm:prSet/>
      <dgm:spPr/>
      <dgm:t>
        <a:bodyPr/>
        <a:lstStyle/>
        <a:p>
          <a:endParaRPr lang="en-GB"/>
        </a:p>
      </dgm:t>
    </dgm:pt>
    <dgm:pt modelId="{E090A16E-930A-47FE-8EF5-30C1A0D947D8}">
      <dgm:prSet/>
      <dgm:spPr/>
      <dgm:t>
        <a:bodyPr/>
        <a:lstStyle/>
        <a:p>
          <a:r>
            <a:rPr lang="en-GB" dirty="0" smtClean="0"/>
            <a:t>Case studies/links</a:t>
          </a:r>
          <a:endParaRPr lang="en-GB" dirty="0"/>
        </a:p>
      </dgm:t>
    </dgm:pt>
    <dgm:pt modelId="{AA5C1090-0A61-4C06-BEAA-FBE285B6DFA3}" type="parTrans" cxnId="{5D10F7CE-C87B-4464-AF3D-CBF0E6B1EF34}">
      <dgm:prSet/>
      <dgm:spPr/>
      <dgm:t>
        <a:bodyPr/>
        <a:lstStyle/>
        <a:p>
          <a:endParaRPr lang="en-GB" dirty="0"/>
        </a:p>
      </dgm:t>
    </dgm:pt>
    <dgm:pt modelId="{624AD9EC-BCF9-4C20-947D-F83EE193C350}" type="sibTrans" cxnId="{5D10F7CE-C87B-4464-AF3D-CBF0E6B1EF34}">
      <dgm:prSet/>
      <dgm:spPr/>
      <dgm:t>
        <a:bodyPr/>
        <a:lstStyle/>
        <a:p>
          <a:endParaRPr lang="en-GB"/>
        </a:p>
      </dgm:t>
    </dgm:pt>
    <dgm:pt modelId="{101D7DA7-FEA2-45FD-A510-08F24DB3500A}">
      <dgm:prSet/>
      <dgm:spPr/>
      <dgm:t>
        <a:bodyPr/>
        <a:lstStyle/>
        <a:p>
          <a:r>
            <a:rPr lang="en-GB" dirty="0" smtClean="0"/>
            <a:t>Next steps</a:t>
          </a:r>
          <a:endParaRPr lang="en-GB" dirty="0"/>
        </a:p>
      </dgm:t>
    </dgm:pt>
    <dgm:pt modelId="{2CC51E1E-DC70-4792-A351-72EB0848EDD9}" type="parTrans" cxnId="{6EC6BE02-EFB1-4504-BC35-949E4DA0F8F5}">
      <dgm:prSet/>
      <dgm:spPr/>
      <dgm:t>
        <a:bodyPr/>
        <a:lstStyle/>
        <a:p>
          <a:endParaRPr lang="en-GB"/>
        </a:p>
      </dgm:t>
    </dgm:pt>
    <dgm:pt modelId="{24FACF36-1991-4638-AB17-B99963E4DAD2}" type="sibTrans" cxnId="{6EC6BE02-EFB1-4504-BC35-949E4DA0F8F5}">
      <dgm:prSet/>
      <dgm:spPr/>
    </dgm:pt>
    <dgm:pt modelId="{57E0531B-7D1A-41C8-8B1C-A6B33C16C538}" type="pres">
      <dgm:prSet presAssocID="{5230C28B-5DDE-4769-A4C6-4B7F67CBED78}" presName="diagram" presStyleCnt="0">
        <dgm:presLayoutVars>
          <dgm:chPref val="1"/>
          <dgm:dir/>
          <dgm:animOne val="branch"/>
          <dgm:animLvl val="lvl"/>
          <dgm:resizeHandles val="exact"/>
        </dgm:presLayoutVars>
      </dgm:prSet>
      <dgm:spPr/>
      <dgm:t>
        <a:bodyPr/>
        <a:lstStyle/>
        <a:p>
          <a:endParaRPr lang="en-GB"/>
        </a:p>
      </dgm:t>
    </dgm:pt>
    <dgm:pt modelId="{BE42DB55-EB8A-4E9F-A4AE-9E26C8A8C88C}" type="pres">
      <dgm:prSet presAssocID="{943BFFA7-E147-468D-BFF9-E17FF62D420A}" presName="root1" presStyleCnt="0"/>
      <dgm:spPr/>
    </dgm:pt>
    <dgm:pt modelId="{214BF3CC-83FF-46A8-B245-C0AA35C5D804}" type="pres">
      <dgm:prSet presAssocID="{943BFFA7-E147-468D-BFF9-E17FF62D420A}" presName="LevelOneTextNode" presStyleLbl="node0" presStyleIdx="0" presStyleCnt="1">
        <dgm:presLayoutVars>
          <dgm:chPref val="3"/>
        </dgm:presLayoutVars>
      </dgm:prSet>
      <dgm:spPr/>
      <dgm:t>
        <a:bodyPr/>
        <a:lstStyle/>
        <a:p>
          <a:endParaRPr lang="en-GB"/>
        </a:p>
      </dgm:t>
    </dgm:pt>
    <dgm:pt modelId="{3A10649E-904C-4C1F-B338-775BA7E4540E}" type="pres">
      <dgm:prSet presAssocID="{943BFFA7-E147-468D-BFF9-E17FF62D420A}" presName="level2hierChild" presStyleCnt="0"/>
      <dgm:spPr/>
    </dgm:pt>
    <dgm:pt modelId="{B8DC0AEE-B2FA-4697-A25D-C49998DE5EB5}" type="pres">
      <dgm:prSet presAssocID="{D6DAD654-6BBD-4B4D-9971-96599E7431BB}" presName="conn2-1" presStyleLbl="parChTrans1D2" presStyleIdx="0" presStyleCnt="1"/>
      <dgm:spPr/>
      <dgm:t>
        <a:bodyPr/>
        <a:lstStyle/>
        <a:p>
          <a:endParaRPr lang="en-GB"/>
        </a:p>
      </dgm:t>
    </dgm:pt>
    <dgm:pt modelId="{D4F0B512-49E8-4BC2-992A-F9FBF3BCF0A4}" type="pres">
      <dgm:prSet presAssocID="{D6DAD654-6BBD-4B4D-9971-96599E7431BB}" presName="connTx" presStyleLbl="parChTrans1D2" presStyleIdx="0" presStyleCnt="1"/>
      <dgm:spPr/>
      <dgm:t>
        <a:bodyPr/>
        <a:lstStyle/>
        <a:p>
          <a:endParaRPr lang="en-GB"/>
        </a:p>
      </dgm:t>
    </dgm:pt>
    <dgm:pt modelId="{88E4BB8A-0E24-4CE5-94FB-AFB731597348}" type="pres">
      <dgm:prSet presAssocID="{5FEB3CAE-18E2-416C-B113-AA1D23C1C836}" presName="root2" presStyleCnt="0"/>
      <dgm:spPr/>
    </dgm:pt>
    <dgm:pt modelId="{D51C4DF5-1285-4DB6-9357-7433A1EDC192}" type="pres">
      <dgm:prSet presAssocID="{5FEB3CAE-18E2-416C-B113-AA1D23C1C836}" presName="LevelTwoTextNode" presStyleLbl="node2" presStyleIdx="0" presStyleCnt="1">
        <dgm:presLayoutVars>
          <dgm:chPref val="3"/>
        </dgm:presLayoutVars>
      </dgm:prSet>
      <dgm:spPr/>
      <dgm:t>
        <a:bodyPr/>
        <a:lstStyle/>
        <a:p>
          <a:endParaRPr lang="en-GB"/>
        </a:p>
      </dgm:t>
    </dgm:pt>
    <dgm:pt modelId="{357BB7C8-6A46-4688-908C-747D71348929}" type="pres">
      <dgm:prSet presAssocID="{5FEB3CAE-18E2-416C-B113-AA1D23C1C836}" presName="level3hierChild" presStyleCnt="0"/>
      <dgm:spPr/>
    </dgm:pt>
    <dgm:pt modelId="{2A48B992-969A-4BE7-A209-1D191ECC870A}" type="pres">
      <dgm:prSet presAssocID="{1CAA635C-5C25-4CF4-8813-79451215B67D}" presName="conn2-1" presStyleLbl="parChTrans1D3" presStyleIdx="0" presStyleCnt="1"/>
      <dgm:spPr/>
      <dgm:t>
        <a:bodyPr/>
        <a:lstStyle/>
        <a:p>
          <a:endParaRPr lang="en-GB"/>
        </a:p>
      </dgm:t>
    </dgm:pt>
    <dgm:pt modelId="{998D4B47-5FD0-417C-9B83-A849E96DF94F}" type="pres">
      <dgm:prSet presAssocID="{1CAA635C-5C25-4CF4-8813-79451215B67D}" presName="connTx" presStyleLbl="parChTrans1D3" presStyleIdx="0" presStyleCnt="1"/>
      <dgm:spPr/>
      <dgm:t>
        <a:bodyPr/>
        <a:lstStyle/>
        <a:p>
          <a:endParaRPr lang="en-GB"/>
        </a:p>
      </dgm:t>
    </dgm:pt>
    <dgm:pt modelId="{22A17091-D8B6-4040-9FD4-8C076E124A48}" type="pres">
      <dgm:prSet presAssocID="{92E609AF-373E-47A6-86CF-525F12E667F4}" presName="root2" presStyleCnt="0"/>
      <dgm:spPr/>
    </dgm:pt>
    <dgm:pt modelId="{74A92302-224C-48CA-AF34-436E7F4BEF23}" type="pres">
      <dgm:prSet presAssocID="{92E609AF-373E-47A6-86CF-525F12E667F4}" presName="LevelTwoTextNode" presStyleLbl="node3" presStyleIdx="0" presStyleCnt="1">
        <dgm:presLayoutVars>
          <dgm:chPref val="3"/>
        </dgm:presLayoutVars>
      </dgm:prSet>
      <dgm:spPr/>
      <dgm:t>
        <a:bodyPr/>
        <a:lstStyle/>
        <a:p>
          <a:endParaRPr lang="en-GB"/>
        </a:p>
      </dgm:t>
    </dgm:pt>
    <dgm:pt modelId="{C643DB36-76BC-466D-9271-478F17D3EC6B}" type="pres">
      <dgm:prSet presAssocID="{92E609AF-373E-47A6-86CF-525F12E667F4}" presName="level3hierChild" presStyleCnt="0"/>
      <dgm:spPr/>
    </dgm:pt>
    <dgm:pt modelId="{6A682A27-F251-476E-8702-8F4DD10755BD}" type="pres">
      <dgm:prSet presAssocID="{2CC51E1E-DC70-4792-A351-72EB0848EDD9}" presName="conn2-1" presStyleLbl="parChTrans1D4" presStyleIdx="0" presStyleCnt="2"/>
      <dgm:spPr/>
      <dgm:t>
        <a:bodyPr/>
        <a:lstStyle/>
        <a:p>
          <a:endParaRPr lang="en-GB"/>
        </a:p>
      </dgm:t>
    </dgm:pt>
    <dgm:pt modelId="{62704D40-15DC-4BEB-9E57-9460AC7167A6}" type="pres">
      <dgm:prSet presAssocID="{2CC51E1E-DC70-4792-A351-72EB0848EDD9}" presName="connTx" presStyleLbl="parChTrans1D4" presStyleIdx="0" presStyleCnt="2"/>
      <dgm:spPr/>
      <dgm:t>
        <a:bodyPr/>
        <a:lstStyle/>
        <a:p>
          <a:endParaRPr lang="en-GB"/>
        </a:p>
      </dgm:t>
    </dgm:pt>
    <dgm:pt modelId="{D2EBACA3-14F8-48A7-8094-9A423769D8CE}" type="pres">
      <dgm:prSet presAssocID="{101D7DA7-FEA2-45FD-A510-08F24DB3500A}" presName="root2" presStyleCnt="0"/>
      <dgm:spPr/>
    </dgm:pt>
    <dgm:pt modelId="{2070BD2F-DA92-40D1-8A82-0C68B838920A}" type="pres">
      <dgm:prSet presAssocID="{101D7DA7-FEA2-45FD-A510-08F24DB3500A}" presName="LevelTwoTextNode" presStyleLbl="node4" presStyleIdx="0" presStyleCnt="2">
        <dgm:presLayoutVars>
          <dgm:chPref val="3"/>
        </dgm:presLayoutVars>
      </dgm:prSet>
      <dgm:spPr/>
      <dgm:t>
        <a:bodyPr/>
        <a:lstStyle/>
        <a:p>
          <a:endParaRPr lang="en-GB"/>
        </a:p>
      </dgm:t>
    </dgm:pt>
    <dgm:pt modelId="{6D9FCFEC-69AD-4EF1-921D-49696C672220}" type="pres">
      <dgm:prSet presAssocID="{101D7DA7-FEA2-45FD-A510-08F24DB3500A}" presName="level3hierChild" presStyleCnt="0"/>
      <dgm:spPr/>
    </dgm:pt>
    <dgm:pt modelId="{2E3D3AC0-2A68-420B-9A54-43173A6FE01D}" type="pres">
      <dgm:prSet presAssocID="{AA5C1090-0A61-4C06-BEAA-FBE285B6DFA3}" presName="conn2-1" presStyleLbl="parChTrans1D4" presStyleIdx="1" presStyleCnt="2"/>
      <dgm:spPr/>
      <dgm:t>
        <a:bodyPr/>
        <a:lstStyle/>
        <a:p>
          <a:endParaRPr lang="en-GB"/>
        </a:p>
      </dgm:t>
    </dgm:pt>
    <dgm:pt modelId="{ED6A6A56-3B41-468F-B348-E9B125BB1FD3}" type="pres">
      <dgm:prSet presAssocID="{AA5C1090-0A61-4C06-BEAA-FBE285B6DFA3}" presName="connTx" presStyleLbl="parChTrans1D4" presStyleIdx="1" presStyleCnt="2"/>
      <dgm:spPr/>
      <dgm:t>
        <a:bodyPr/>
        <a:lstStyle/>
        <a:p>
          <a:endParaRPr lang="en-GB"/>
        </a:p>
      </dgm:t>
    </dgm:pt>
    <dgm:pt modelId="{F8655C38-4201-451F-9705-1A8611807F08}" type="pres">
      <dgm:prSet presAssocID="{E090A16E-930A-47FE-8EF5-30C1A0D947D8}" presName="root2" presStyleCnt="0"/>
      <dgm:spPr/>
    </dgm:pt>
    <dgm:pt modelId="{A0C43760-921F-4450-A116-49B57BF7F58B}" type="pres">
      <dgm:prSet presAssocID="{E090A16E-930A-47FE-8EF5-30C1A0D947D8}" presName="LevelTwoTextNode" presStyleLbl="node4" presStyleIdx="1" presStyleCnt="2">
        <dgm:presLayoutVars>
          <dgm:chPref val="3"/>
        </dgm:presLayoutVars>
      </dgm:prSet>
      <dgm:spPr/>
      <dgm:t>
        <a:bodyPr/>
        <a:lstStyle/>
        <a:p>
          <a:endParaRPr lang="en-GB"/>
        </a:p>
      </dgm:t>
    </dgm:pt>
    <dgm:pt modelId="{10CCCFD9-C310-4C19-86A3-2642D885F7EA}" type="pres">
      <dgm:prSet presAssocID="{E090A16E-930A-47FE-8EF5-30C1A0D947D8}" presName="level3hierChild" presStyleCnt="0"/>
      <dgm:spPr/>
    </dgm:pt>
  </dgm:ptLst>
  <dgm:cxnLst>
    <dgm:cxn modelId="{1F6159A7-7167-4D14-AAE6-FE0ADBD96091}" type="presOf" srcId="{D6DAD654-6BBD-4B4D-9971-96599E7431BB}" destId="{D4F0B512-49E8-4BC2-992A-F9FBF3BCF0A4}" srcOrd="1" destOrd="0" presId="urn:microsoft.com/office/officeart/2005/8/layout/hierarchy2"/>
    <dgm:cxn modelId="{F78BE49F-9713-4865-96F7-BED5903B29D4}" type="presOf" srcId="{92E609AF-373E-47A6-86CF-525F12E667F4}" destId="{74A92302-224C-48CA-AF34-436E7F4BEF23}" srcOrd="0" destOrd="0" presId="urn:microsoft.com/office/officeart/2005/8/layout/hierarchy2"/>
    <dgm:cxn modelId="{6EC6BE02-EFB1-4504-BC35-949E4DA0F8F5}" srcId="{92E609AF-373E-47A6-86CF-525F12E667F4}" destId="{101D7DA7-FEA2-45FD-A510-08F24DB3500A}" srcOrd="0" destOrd="0" parTransId="{2CC51E1E-DC70-4792-A351-72EB0848EDD9}" sibTransId="{24FACF36-1991-4638-AB17-B99963E4DAD2}"/>
    <dgm:cxn modelId="{A79D294C-DA90-4AA7-B239-DD4E6D42636C}" type="presOf" srcId="{1CAA635C-5C25-4CF4-8813-79451215B67D}" destId="{998D4B47-5FD0-417C-9B83-A849E96DF94F}" srcOrd="1" destOrd="0" presId="urn:microsoft.com/office/officeart/2005/8/layout/hierarchy2"/>
    <dgm:cxn modelId="{BAE9836A-5A50-4264-AF79-D3DB1C0DB4DC}" srcId="{5230C28B-5DDE-4769-A4C6-4B7F67CBED78}" destId="{943BFFA7-E147-468D-BFF9-E17FF62D420A}" srcOrd="0" destOrd="0" parTransId="{80B01B64-ED61-43E0-9AD0-CC72D914E718}" sibTransId="{604CC807-040C-4832-9DFF-28BD593BA2C4}"/>
    <dgm:cxn modelId="{9A17BBF3-BFA2-4610-A21E-FE9471D15BA6}" srcId="{943BFFA7-E147-468D-BFF9-E17FF62D420A}" destId="{5FEB3CAE-18E2-416C-B113-AA1D23C1C836}" srcOrd="0" destOrd="0" parTransId="{D6DAD654-6BBD-4B4D-9971-96599E7431BB}" sibTransId="{A94FA5A3-72F3-4065-BD72-EFD29E9DCB8A}"/>
    <dgm:cxn modelId="{5D10F7CE-C87B-4464-AF3D-CBF0E6B1EF34}" srcId="{92E609AF-373E-47A6-86CF-525F12E667F4}" destId="{E090A16E-930A-47FE-8EF5-30C1A0D947D8}" srcOrd="1" destOrd="0" parTransId="{AA5C1090-0A61-4C06-BEAA-FBE285B6DFA3}" sibTransId="{624AD9EC-BCF9-4C20-947D-F83EE193C350}"/>
    <dgm:cxn modelId="{97DFD11B-DDE9-4897-ABD1-6E7AED840CD4}" type="presOf" srcId="{2CC51E1E-DC70-4792-A351-72EB0848EDD9}" destId="{62704D40-15DC-4BEB-9E57-9460AC7167A6}" srcOrd="1" destOrd="0" presId="urn:microsoft.com/office/officeart/2005/8/layout/hierarchy2"/>
    <dgm:cxn modelId="{B9494493-8BE3-4780-A954-7E633BF40057}" type="presOf" srcId="{5FEB3CAE-18E2-416C-B113-AA1D23C1C836}" destId="{D51C4DF5-1285-4DB6-9357-7433A1EDC192}" srcOrd="0" destOrd="0" presId="urn:microsoft.com/office/officeart/2005/8/layout/hierarchy2"/>
    <dgm:cxn modelId="{BFA1C8EC-FCBF-4408-A164-58786002D479}" type="presOf" srcId="{943BFFA7-E147-468D-BFF9-E17FF62D420A}" destId="{214BF3CC-83FF-46A8-B245-C0AA35C5D804}" srcOrd="0" destOrd="0" presId="urn:microsoft.com/office/officeart/2005/8/layout/hierarchy2"/>
    <dgm:cxn modelId="{933CDAC6-5622-4BD1-BC85-F6BF6DB24A24}" type="presOf" srcId="{101D7DA7-FEA2-45FD-A510-08F24DB3500A}" destId="{2070BD2F-DA92-40D1-8A82-0C68B838920A}" srcOrd="0" destOrd="0" presId="urn:microsoft.com/office/officeart/2005/8/layout/hierarchy2"/>
    <dgm:cxn modelId="{4E76155F-AC3F-414D-86CB-D1F846B0535A}" type="presOf" srcId="{5230C28B-5DDE-4769-A4C6-4B7F67CBED78}" destId="{57E0531B-7D1A-41C8-8B1C-A6B33C16C538}" srcOrd="0" destOrd="0" presId="urn:microsoft.com/office/officeart/2005/8/layout/hierarchy2"/>
    <dgm:cxn modelId="{FB68735A-DC14-4025-9E65-B126FE3EB73F}" type="presOf" srcId="{1CAA635C-5C25-4CF4-8813-79451215B67D}" destId="{2A48B992-969A-4BE7-A209-1D191ECC870A}" srcOrd="0" destOrd="0" presId="urn:microsoft.com/office/officeart/2005/8/layout/hierarchy2"/>
    <dgm:cxn modelId="{9D3CB2C8-31C9-4ACB-B347-454E5F6A9CBE}" type="presOf" srcId="{AA5C1090-0A61-4C06-BEAA-FBE285B6DFA3}" destId="{2E3D3AC0-2A68-420B-9A54-43173A6FE01D}" srcOrd="0" destOrd="0" presId="urn:microsoft.com/office/officeart/2005/8/layout/hierarchy2"/>
    <dgm:cxn modelId="{48221D64-A329-4EA7-842F-A94A7081CD48}" type="presOf" srcId="{2CC51E1E-DC70-4792-A351-72EB0848EDD9}" destId="{6A682A27-F251-476E-8702-8F4DD10755BD}" srcOrd="0" destOrd="0" presId="urn:microsoft.com/office/officeart/2005/8/layout/hierarchy2"/>
    <dgm:cxn modelId="{6E57359E-A170-4DB8-8080-916866EB29C6}" srcId="{5FEB3CAE-18E2-416C-B113-AA1D23C1C836}" destId="{92E609AF-373E-47A6-86CF-525F12E667F4}" srcOrd="0" destOrd="0" parTransId="{1CAA635C-5C25-4CF4-8813-79451215B67D}" sibTransId="{808955DE-DB79-446B-AA62-599A583B666A}"/>
    <dgm:cxn modelId="{6C1C8847-8A0C-4B1C-B258-6FBCDC0B3044}" type="presOf" srcId="{E090A16E-930A-47FE-8EF5-30C1A0D947D8}" destId="{A0C43760-921F-4450-A116-49B57BF7F58B}" srcOrd="0" destOrd="0" presId="urn:microsoft.com/office/officeart/2005/8/layout/hierarchy2"/>
    <dgm:cxn modelId="{6ED5E990-94F6-4CEB-9879-95121E01159F}" type="presOf" srcId="{AA5C1090-0A61-4C06-BEAA-FBE285B6DFA3}" destId="{ED6A6A56-3B41-468F-B348-E9B125BB1FD3}" srcOrd="1" destOrd="0" presId="urn:microsoft.com/office/officeart/2005/8/layout/hierarchy2"/>
    <dgm:cxn modelId="{7520B530-01FC-4F8D-BDB1-7D4197FD7574}" type="presOf" srcId="{D6DAD654-6BBD-4B4D-9971-96599E7431BB}" destId="{B8DC0AEE-B2FA-4697-A25D-C49998DE5EB5}" srcOrd="0" destOrd="0" presId="urn:microsoft.com/office/officeart/2005/8/layout/hierarchy2"/>
    <dgm:cxn modelId="{C454C540-FF95-4385-9065-07F81DE27411}" type="presParOf" srcId="{57E0531B-7D1A-41C8-8B1C-A6B33C16C538}" destId="{BE42DB55-EB8A-4E9F-A4AE-9E26C8A8C88C}" srcOrd="0" destOrd="0" presId="urn:microsoft.com/office/officeart/2005/8/layout/hierarchy2"/>
    <dgm:cxn modelId="{9B8D5940-1390-4EAB-9813-14E579A3BC3D}" type="presParOf" srcId="{BE42DB55-EB8A-4E9F-A4AE-9E26C8A8C88C}" destId="{214BF3CC-83FF-46A8-B245-C0AA35C5D804}" srcOrd="0" destOrd="0" presId="urn:microsoft.com/office/officeart/2005/8/layout/hierarchy2"/>
    <dgm:cxn modelId="{06A911CD-0981-4212-B3B0-78571D5A3B84}" type="presParOf" srcId="{BE42DB55-EB8A-4E9F-A4AE-9E26C8A8C88C}" destId="{3A10649E-904C-4C1F-B338-775BA7E4540E}" srcOrd="1" destOrd="0" presId="urn:microsoft.com/office/officeart/2005/8/layout/hierarchy2"/>
    <dgm:cxn modelId="{01ED85A4-EE1E-4461-A203-220231D9A177}" type="presParOf" srcId="{3A10649E-904C-4C1F-B338-775BA7E4540E}" destId="{B8DC0AEE-B2FA-4697-A25D-C49998DE5EB5}" srcOrd="0" destOrd="0" presId="urn:microsoft.com/office/officeart/2005/8/layout/hierarchy2"/>
    <dgm:cxn modelId="{20AD5ED1-2F5F-408B-AE7A-4A9CAE485B8D}" type="presParOf" srcId="{B8DC0AEE-B2FA-4697-A25D-C49998DE5EB5}" destId="{D4F0B512-49E8-4BC2-992A-F9FBF3BCF0A4}" srcOrd="0" destOrd="0" presId="urn:microsoft.com/office/officeart/2005/8/layout/hierarchy2"/>
    <dgm:cxn modelId="{527A7EF2-32BB-4817-9444-5E03C91A3D8B}" type="presParOf" srcId="{3A10649E-904C-4C1F-B338-775BA7E4540E}" destId="{88E4BB8A-0E24-4CE5-94FB-AFB731597348}" srcOrd="1" destOrd="0" presId="urn:microsoft.com/office/officeart/2005/8/layout/hierarchy2"/>
    <dgm:cxn modelId="{7845AAA2-1710-4013-9872-4E157201B4BA}" type="presParOf" srcId="{88E4BB8A-0E24-4CE5-94FB-AFB731597348}" destId="{D51C4DF5-1285-4DB6-9357-7433A1EDC192}" srcOrd="0" destOrd="0" presId="urn:microsoft.com/office/officeart/2005/8/layout/hierarchy2"/>
    <dgm:cxn modelId="{28624A49-B60E-4635-8C71-D472495BE2A3}" type="presParOf" srcId="{88E4BB8A-0E24-4CE5-94FB-AFB731597348}" destId="{357BB7C8-6A46-4688-908C-747D71348929}" srcOrd="1" destOrd="0" presId="urn:microsoft.com/office/officeart/2005/8/layout/hierarchy2"/>
    <dgm:cxn modelId="{42F775E3-CCDF-46EE-B719-0C2AAEA9A798}" type="presParOf" srcId="{357BB7C8-6A46-4688-908C-747D71348929}" destId="{2A48B992-969A-4BE7-A209-1D191ECC870A}" srcOrd="0" destOrd="0" presId="urn:microsoft.com/office/officeart/2005/8/layout/hierarchy2"/>
    <dgm:cxn modelId="{A4D74477-14E4-4F03-B886-9DE5666BA038}" type="presParOf" srcId="{2A48B992-969A-4BE7-A209-1D191ECC870A}" destId="{998D4B47-5FD0-417C-9B83-A849E96DF94F}" srcOrd="0" destOrd="0" presId="urn:microsoft.com/office/officeart/2005/8/layout/hierarchy2"/>
    <dgm:cxn modelId="{B33F8522-4E5B-4D54-9D8F-ACB030C510FD}" type="presParOf" srcId="{357BB7C8-6A46-4688-908C-747D71348929}" destId="{22A17091-D8B6-4040-9FD4-8C076E124A48}" srcOrd="1" destOrd="0" presId="urn:microsoft.com/office/officeart/2005/8/layout/hierarchy2"/>
    <dgm:cxn modelId="{0FF18803-EEDA-47CC-BB1B-4AFC7838CEEA}" type="presParOf" srcId="{22A17091-D8B6-4040-9FD4-8C076E124A48}" destId="{74A92302-224C-48CA-AF34-436E7F4BEF23}" srcOrd="0" destOrd="0" presId="urn:microsoft.com/office/officeart/2005/8/layout/hierarchy2"/>
    <dgm:cxn modelId="{61ABC909-9824-490D-8143-EE266A5604DE}" type="presParOf" srcId="{22A17091-D8B6-4040-9FD4-8C076E124A48}" destId="{C643DB36-76BC-466D-9271-478F17D3EC6B}" srcOrd="1" destOrd="0" presId="urn:microsoft.com/office/officeart/2005/8/layout/hierarchy2"/>
    <dgm:cxn modelId="{0B04B439-9092-41E9-825C-44E44650A3C9}" type="presParOf" srcId="{C643DB36-76BC-466D-9271-478F17D3EC6B}" destId="{6A682A27-F251-476E-8702-8F4DD10755BD}" srcOrd="0" destOrd="0" presId="urn:microsoft.com/office/officeart/2005/8/layout/hierarchy2"/>
    <dgm:cxn modelId="{6AA6BC26-CB98-4173-B673-A06C65A2829A}" type="presParOf" srcId="{6A682A27-F251-476E-8702-8F4DD10755BD}" destId="{62704D40-15DC-4BEB-9E57-9460AC7167A6}" srcOrd="0" destOrd="0" presId="urn:microsoft.com/office/officeart/2005/8/layout/hierarchy2"/>
    <dgm:cxn modelId="{0ACAE4DA-C6F1-4274-87B3-A2E2750A38F0}" type="presParOf" srcId="{C643DB36-76BC-466D-9271-478F17D3EC6B}" destId="{D2EBACA3-14F8-48A7-8094-9A423769D8CE}" srcOrd="1" destOrd="0" presId="urn:microsoft.com/office/officeart/2005/8/layout/hierarchy2"/>
    <dgm:cxn modelId="{828A6046-C838-4300-ACBC-477F81935286}" type="presParOf" srcId="{D2EBACA3-14F8-48A7-8094-9A423769D8CE}" destId="{2070BD2F-DA92-40D1-8A82-0C68B838920A}" srcOrd="0" destOrd="0" presId="urn:microsoft.com/office/officeart/2005/8/layout/hierarchy2"/>
    <dgm:cxn modelId="{7F6FE6EF-2112-4216-9DDB-836BEB10691F}" type="presParOf" srcId="{D2EBACA3-14F8-48A7-8094-9A423769D8CE}" destId="{6D9FCFEC-69AD-4EF1-921D-49696C672220}" srcOrd="1" destOrd="0" presId="urn:microsoft.com/office/officeart/2005/8/layout/hierarchy2"/>
    <dgm:cxn modelId="{348D2CCB-9FBC-419D-B73C-A635557AF4EB}" type="presParOf" srcId="{C643DB36-76BC-466D-9271-478F17D3EC6B}" destId="{2E3D3AC0-2A68-420B-9A54-43173A6FE01D}" srcOrd="2" destOrd="0" presId="urn:microsoft.com/office/officeart/2005/8/layout/hierarchy2"/>
    <dgm:cxn modelId="{7E379A55-ADDF-4892-B900-FDD7BCE9FE94}" type="presParOf" srcId="{2E3D3AC0-2A68-420B-9A54-43173A6FE01D}" destId="{ED6A6A56-3B41-468F-B348-E9B125BB1FD3}" srcOrd="0" destOrd="0" presId="urn:microsoft.com/office/officeart/2005/8/layout/hierarchy2"/>
    <dgm:cxn modelId="{9DFEA0BF-C408-40CB-9392-F2D0BEC08A60}" type="presParOf" srcId="{C643DB36-76BC-466D-9271-478F17D3EC6B}" destId="{F8655C38-4201-451F-9705-1A8611807F08}" srcOrd="3" destOrd="0" presId="urn:microsoft.com/office/officeart/2005/8/layout/hierarchy2"/>
    <dgm:cxn modelId="{5B8B98D1-C914-4403-A357-E4487F480A92}" type="presParOf" srcId="{F8655C38-4201-451F-9705-1A8611807F08}" destId="{A0C43760-921F-4450-A116-49B57BF7F58B}" srcOrd="0" destOrd="0" presId="urn:microsoft.com/office/officeart/2005/8/layout/hierarchy2"/>
    <dgm:cxn modelId="{D402109B-9BA1-42BF-9A6C-43CA27E75232}" type="presParOf" srcId="{F8655C38-4201-451F-9705-1A8611807F08}" destId="{10CCCFD9-C310-4C19-86A3-2642D885F7E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BF3CC-83FF-46A8-B245-C0AA35C5D804}">
      <dsp:nvSpPr>
        <dsp:cNvPr id="0" name=""/>
        <dsp:cNvSpPr/>
      </dsp:nvSpPr>
      <dsp:spPr>
        <a:xfrm>
          <a:off x="4762" y="1639093"/>
          <a:ext cx="1571624" cy="785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Overall introduction slide</a:t>
          </a:r>
          <a:endParaRPr lang="en-GB" sz="1700" kern="1200" dirty="0"/>
        </a:p>
      </dsp:txBody>
      <dsp:txXfrm>
        <a:off x="27778" y="1662109"/>
        <a:ext cx="1525592" cy="739780"/>
      </dsp:txXfrm>
    </dsp:sp>
    <dsp:sp modelId="{B8DC0AEE-B2FA-4697-A25D-C49998DE5EB5}">
      <dsp:nvSpPr>
        <dsp:cNvPr id="0" name=""/>
        <dsp:cNvSpPr/>
      </dsp:nvSpPr>
      <dsp:spPr>
        <a:xfrm>
          <a:off x="1576387" y="2014597"/>
          <a:ext cx="628649" cy="34804"/>
        </a:xfrm>
        <a:custGeom>
          <a:avLst/>
          <a:gdLst/>
          <a:ahLst/>
          <a:cxnLst/>
          <a:rect l="0" t="0" r="0" b="0"/>
          <a:pathLst>
            <a:path>
              <a:moveTo>
                <a:pt x="0" y="17402"/>
              </a:moveTo>
              <a:lnTo>
                <a:pt x="628649" y="17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874996" y="2016283"/>
        <a:ext cx="31432" cy="31432"/>
      </dsp:txXfrm>
    </dsp:sp>
    <dsp:sp modelId="{D51C4DF5-1285-4DB6-9357-7433A1EDC192}">
      <dsp:nvSpPr>
        <dsp:cNvPr id="0" name=""/>
        <dsp:cNvSpPr/>
      </dsp:nvSpPr>
      <dsp:spPr>
        <a:xfrm>
          <a:off x="2205037" y="1639093"/>
          <a:ext cx="1571624" cy="785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Topic introduction slide</a:t>
          </a:r>
          <a:endParaRPr lang="en-GB" sz="1700" kern="1200" dirty="0"/>
        </a:p>
      </dsp:txBody>
      <dsp:txXfrm>
        <a:off x="2228053" y="1662109"/>
        <a:ext cx="1525592" cy="739780"/>
      </dsp:txXfrm>
    </dsp:sp>
    <dsp:sp modelId="{2A48B992-969A-4BE7-A209-1D191ECC870A}">
      <dsp:nvSpPr>
        <dsp:cNvPr id="0" name=""/>
        <dsp:cNvSpPr/>
      </dsp:nvSpPr>
      <dsp:spPr>
        <a:xfrm>
          <a:off x="3776662" y="2014597"/>
          <a:ext cx="628649" cy="34804"/>
        </a:xfrm>
        <a:custGeom>
          <a:avLst/>
          <a:gdLst/>
          <a:ahLst/>
          <a:cxnLst/>
          <a:rect l="0" t="0" r="0" b="0"/>
          <a:pathLst>
            <a:path>
              <a:moveTo>
                <a:pt x="0" y="17402"/>
              </a:moveTo>
              <a:lnTo>
                <a:pt x="628649" y="17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4075271" y="2016283"/>
        <a:ext cx="31432" cy="31432"/>
      </dsp:txXfrm>
    </dsp:sp>
    <dsp:sp modelId="{74A92302-224C-48CA-AF34-436E7F4BEF23}">
      <dsp:nvSpPr>
        <dsp:cNvPr id="0" name=""/>
        <dsp:cNvSpPr/>
      </dsp:nvSpPr>
      <dsp:spPr>
        <a:xfrm>
          <a:off x="4405312" y="1639093"/>
          <a:ext cx="1571624" cy="785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Implementation slides</a:t>
          </a:r>
          <a:endParaRPr lang="en-GB" sz="1700" kern="1200" dirty="0"/>
        </a:p>
      </dsp:txBody>
      <dsp:txXfrm>
        <a:off x="4428328" y="1662109"/>
        <a:ext cx="1525592" cy="739780"/>
      </dsp:txXfrm>
    </dsp:sp>
    <dsp:sp modelId="{6A682A27-F251-476E-8702-8F4DD10755BD}">
      <dsp:nvSpPr>
        <dsp:cNvPr id="0" name=""/>
        <dsp:cNvSpPr/>
      </dsp:nvSpPr>
      <dsp:spPr>
        <a:xfrm rot="19457599">
          <a:off x="5904170" y="1788676"/>
          <a:ext cx="774184" cy="34804"/>
        </a:xfrm>
        <a:custGeom>
          <a:avLst/>
          <a:gdLst/>
          <a:ahLst/>
          <a:cxnLst/>
          <a:rect l="0" t="0" r="0" b="0"/>
          <a:pathLst>
            <a:path>
              <a:moveTo>
                <a:pt x="0" y="17402"/>
              </a:moveTo>
              <a:lnTo>
                <a:pt x="774184" y="17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271907" y="1786724"/>
        <a:ext cx="38709" cy="38709"/>
      </dsp:txXfrm>
    </dsp:sp>
    <dsp:sp modelId="{2070BD2F-DA92-40D1-8A82-0C68B838920A}">
      <dsp:nvSpPr>
        <dsp:cNvPr id="0" name=""/>
        <dsp:cNvSpPr/>
      </dsp:nvSpPr>
      <dsp:spPr>
        <a:xfrm>
          <a:off x="6605587" y="1187251"/>
          <a:ext cx="1571624" cy="785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Next steps</a:t>
          </a:r>
          <a:endParaRPr lang="en-GB" sz="1700" kern="1200" dirty="0"/>
        </a:p>
      </dsp:txBody>
      <dsp:txXfrm>
        <a:off x="6628603" y="1210267"/>
        <a:ext cx="1525592" cy="739780"/>
      </dsp:txXfrm>
    </dsp:sp>
    <dsp:sp modelId="{2E3D3AC0-2A68-420B-9A54-43173A6FE01D}">
      <dsp:nvSpPr>
        <dsp:cNvPr id="0" name=""/>
        <dsp:cNvSpPr/>
      </dsp:nvSpPr>
      <dsp:spPr>
        <a:xfrm rot="2142401">
          <a:off x="5904170" y="2240518"/>
          <a:ext cx="774184" cy="34804"/>
        </a:xfrm>
        <a:custGeom>
          <a:avLst/>
          <a:gdLst/>
          <a:ahLst/>
          <a:cxnLst/>
          <a:rect l="0" t="0" r="0" b="0"/>
          <a:pathLst>
            <a:path>
              <a:moveTo>
                <a:pt x="0" y="17402"/>
              </a:moveTo>
              <a:lnTo>
                <a:pt x="774184" y="17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6271907" y="2238566"/>
        <a:ext cx="38709" cy="38709"/>
      </dsp:txXfrm>
    </dsp:sp>
    <dsp:sp modelId="{A0C43760-921F-4450-A116-49B57BF7F58B}">
      <dsp:nvSpPr>
        <dsp:cNvPr id="0" name=""/>
        <dsp:cNvSpPr/>
      </dsp:nvSpPr>
      <dsp:spPr>
        <a:xfrm>
          <a:off x="6605587" y="2090935"/>
          <a:ext cx="1571624" cy="785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Case studies/links</a:t>
          </a:r>
          <a:endParaRPr lang="en-GB" sz="1700" kern="1200" dirty="0"/>
        </a:p>
      </dsp:txBody>
      <dsp:txXfrm>
        <a:off x="6628603" y="2113951"/>
        <a:ext cx="1525592" cy="7397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charset="-128"/>
                <a:cs typeface="ＭＳ Ｐゴシック" charset="-128"/>
              </a:defRPr>
            </a:lvl1pPr>
          </a:lstStyle>
          <a:p>
            <a:pPr>
              <a:defRPr/>
            </a:pPr>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ＭＳ Ｐゴシック" charset="-128"/>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charset="-128"/>
                <a:cs typeface="ＭＳ Ｐゴシック" charset="-128"/>
              </a:defRPr>
            </a:lvl1pPr>
          </a:lstStyle>
          <a:p>
            <a:pPr>
              <a:defRPr/>
            </a:pPr>
            <a:endParaRPr lang="en-GB"/>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84297BA4-A66B-4046-8E93-8C262C38EB71}" type="slidenum">
              <a:rPr lang="en-GB"/>
              <a:pPr>
                <a:defRPr/>
              </a:pPr>
              <a:t>‹#›</a:t>
            </a:fld>
            <a:endParaRPr lang="en-GB" dirty="0"/>
          </a:p>
        </p:txBody>
      </p:sp>
    </p:spTree>
    <p:extLst>
      <p:ext uri="{BB962C8B-B14F-4D97-AF65-F5344CB8AC3E}">
        <p14:creationId xmlns:p14="http://schemas.microsoft.com/office/powerpoint/2010/main" val="3844283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72FDEF4A-2955-4CDD-B47D-E2C8AD7E8C45}" type="slidenum">
              <a:rPr lang="en-GB" smtClean="0">
                <a:ea typeface="ＭＳ Ｐゴシック"/>
                <a:cs typeface="ＭＳ Ｐゴシック"/>
              </a:rPr>
              <a:pPr/>
              <a:t>1</a:t>
            </a:fld>
            <a:endParaRPr lang="en-GB" dirty="0" smtClean="0">
              <a:ea typeface="ＭＳ Ｐゴシック"/>
              <a:cs typeface="ＭＳ Ｐゴシック"/>
            </a:endParaRPr>
          </a:p>
        </p:txBody>
      </p:sp>
      <p:sp>
        <p:nvSpPr>
          <p:cNvPr id="39938"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FC51BCC2-45A8-4584-86C8-A2733537DE7D}" type="slidenum">
              <a:rPr lang="en-GB" sz="1200">
                <a:latin typeface="Calibri" pitchFamily="34" charset="0"/>
              </a:rPr>
              <a:pPr algn="r"/>
              <a:t>1</a:t>
            </a:fld>
            <a:endParaRPr lang="en-GB" sz="1200" dirty="0">
              <a:latin typeface="Calibri" pitchFamily="34" charset="0"/>
            </a:endParaRPr>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noFill/>
          <a:ln/>
        </p:spPr>
        <p:txBody>
          <a:bodyPr/>
          <a:lstStyle/>
          <a:p>
            <a:pPr defTabSz="457200" eaLnBrk="1" hangingPunct="1">
              <a:spcBef>
                <a:spcPct val="0"/>
              </a:spcBef>
            </a:pPr>
            <a:r>
              <a:rPr lang="en-GB" b="1" u="sng" dirty="0" smtClean="0">
                <a:ea typeface="ＭＳ Ｐゴシック"/>
              </a:rPr>
              <a:t>Style guide</a:t>
            </a:r>
          </a:p>
          <a:p>
            <a:pPr defTabSz="457200" eaLnBrk="1" hangingPunct="1">
              <a:spcBef>
                <a:spcPct val="0"/>
              </a:spcBef>
            </a:pPr>
            <a:endParaRPr lang="en-GB" dirty="0" smtClean="0">
              <a:solidFill>
                <a:schemeClr val="hlink"/>
              </a:solidFill>
              <a:ea typeface="ＭＳ Ｐゴシック"/>
            </a:endParaRPr>
          </a:p>
          <a:p>
            <a:pPr defTabSz="457200" eaLnBrk="1" hangingPunct="1">
              <a:spcBef>
                <a:spcPct val="0"/>
              </a:spcBef>
              <a:buFontTx/>
              <a:buChar char="•"/>
            </a:pPr>
            <a:r>
              <a:rPr lang="en-GB" dirty="0" smtClean="0">
                <a:solidFill>
                  <a:schemeClr val="hlink"/>
                </a:solidFill>
                <a:ea typeface="ＭＳ Ｐゴシック"/>
              </a:rPr>
              <a:t>All text in ‘Calibri’ font, in the blue colour as per template (excepts for links which will automatically be grey)</a:t>
            </a:r>
          </a:p>
          <a:p>
            <a:pPr defTabSz="457200" eaLnBrk="1" hangingPunct="1">
              <a:spcBef>
                <a:spcPct val="0"/>
              </a:spcBef>
              <a:buFontTx/>
              <a:buChar char="•"/>
            </a:pPr>
            <a:r>
              <a:rPr lang="en-GB" dirty="0" smtClean="0">
                <a:solidFill>
                  <a:schemeClr val="hlink"/>
                </a:solidFill>
                <a:ea typeface="ＭＳ Ｐゴシック"/>
              </a:rPr>
              <a:t>Bullets</a:t>
            </a:r>
            <a:r>
              <a:rPr lang="en-US" dirty="0" smtClean="0">
                <a:solidFill>
                  <a:schemeClr val="hlink"/>
                </a:solidFill>
                <a:ea typeface="ＭＳ Ｐゴシック"/>
              </a:rPr>
              <a:t> – square, </a:t>
            </a:r>
            <a:r>
              <a:rPr lang="en-US" u="sng" dirty="0" smtClean="0">
                <a:solidFill>
                  <a:schemeClr val="hlink"/>
                </a:solidFill>
                <a:ea typeface="ＭＳ Ｐゴシック"/>
              </a:rPr>
              <a:t>not</a:t>
            </a:r>
            <a:r>
              <a:rPr lang="en-US" dirty="0" smtClean="0">
                <a:solidFill>
                  <a:schemeClr val="hlink"/>
                </a:solidFill>
                <a:ea typeface="ＭＳ Ｐゴシック"/>
              </a:rPr>
              <a:t> round</a:t>
            </a:r>
          </a:p>
          <a:p>
            <a:pPr defTabSz="457200" eaLnBrk="1" hangingPunct="1">
              <a:spcBef>
                <a:spcPct val="0"/>
              </a:spcBef>
              <a:buFontTx/>
              <a:buChar char="•"/>
            </a:pPr>
            <a:r>
              <a:rPr lang="en-US" dirty="0" smtClean="0">
                <a:solidFill>
                  <a:schemeClr val="hlink"/>
                </a:solidFill>
                <a:ea typeface="ＭＳ Ｐゴシック"/>
              </a:rPr>
              <a:t>Transition – as per template “split horizontal out” style, speed = medium</a:t>
            </a:r>
          </a:p>
          <a:p>
            <a:pPr defTabSz="457200" eaLnBrk="1" hangingPunct="1">
              <a:spcBef>
                <a:spcPct val="0"/>
              </a:spcBef>
              <a:buFontTx/>
              <a:buChar char="•"/>
            </a:pPr>
            <a:r>
              <a:rPr lang="en-GB" dirty="0" smtClean="0">
                <a:solidFill>
                  <a:schemeClr val="hlink"/>
                </a:solidFill>
                <a:ea typeface="ＭＳ Ｐゴシック"/>
              </a:rPr>
              <a:t>Any instructions for playgroup – please insert into the notes section under the relevant slide</a:t>
            </a:r>
          </a:p>
          <a:p>
            <a:pPr defTabSz="457200" eaLnBrk="1" hangingPunct="1">
              <a:spcBef>
                <a:spcPct val="0"/>
              </a:spcBef>
            </a:pPr>
            <a:r>
              <a:rPr lang="en-GB" u="sng" dirty="0" smtClean="0">
                <a:solidFill>
                  <a:schemeClr val="hlink"/>
                </a:solidFill>
                <a:ea typeface="ＭＳ Ｐゴシック"/>
              </a:rPr>
              <a:t>Font sizes</a:t>
            </a:r>
          </a:p>
          <a:p>
            <a:pPr defTabSz="457200" eaLnBrk="1" hangingPunct="1">
              <a:spcBef>
                <a:spcPct val="0"/>
              </a:spcBef>
              <a:buFontTx/>
              <a:buChar char="•"/>
            </a:pPr>
            <a:r>
              <a:rPr lang="en-GB" dirty="0" smtClean="0">
                <a:solidFill>
                  <a:schemeClr val="hlink"/>
                </a:solidFill>
                <a:ea typeface="ＭＳ Ｐゴシック"/>
              </a:rPr>
              <a:t>Large titles: 40pt</a:t>
            </a:r>
          </a:p>
          <a:p>
            <a:pPr defTabSz="457200" eaLnBrk="1" hangingPunct="1">
              <a:spcBef>
                <a:spcPct val="0"/>
              </a:spcBef>
              <a:buFontTx/>
              <a:buChar char="•"/>
            </a:pPr>
            <a:r>
              <a:rPr lang="en-GB" dirty="0" smtClean="0">
                <a:solidFill>
                  <a:schemeClr val="hlink"/>
                </a:solidFill>
                <a:ea typeface="ＭＳ Ｐゴシック"/>
              </a:rPr>
              <a:t>Main titles: 28pt</a:t>
            </a:r>
          </a:p>
          <a:p>
            <a:pPr defTabSz="457200" eaLnBrk="1" hangingPunct="1">
              <a:spcBef>
                <a:spcPct val="0"/>
              </a:spcBef>
              <a:buFontTx/>
              <a:buChar char="•"/>
            </a:pPr>
            <a:r>
              <a:rPr lang="en-GB" dirty="0" smtClean="0">
                <a:solidFill>
                  <a:schemeClr val="hlink"/>
                </a:solidFill>
                <a:ea typeface="ＭＳ Ｐゴシック"/>
              </a:rPr>
              <a:t>Body text (all other text): 20pt</a:t>
            </a:r>
          </a:p>
          <a:p>
            <a:pPr defTabSz="457200" eaLnBrk="1" hangingPunct="1">
              <a:spcBef>
                <a:spcPct val="0"/>
              </a:spcBef>
            </a:pPr>
            <a:endParaRPr lang="en-GB" dirty="0" smtClean="0">
              <a:solidFill>
                <a:schemeClr val="hlink"/>
              </a:solidFill>
              <a:ea typeface="ＭＳ Ｐゴシック"/>
            </a:endParaRPr>
          </a:p>
        </p:txBody>
      </p:sp>
      <p:sp>
        <p:nvSpPr>
          <p:cNvPr id="39941"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54E61961-CD9D-49D8-8A81-97D5D1AEF259}" type="slidenum">
              <a:rPr lang="en-GB" sz="1200">
                <a:latin typeface="Calibri" pitchFamily="34" charset="0"/>
              </a:rPr>
              <a:pPr algn="r"/>
              <a:t>1</a:t>
            </a:fld>
            <a:endParaRPr lang="en-GB"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3424" y="2130425"/>
            <a:ext cx="3914775" cy="1470025"/>
          </a:xfrm>
          <a:prstGeom prst="rect">
            <a:avLst/>
          </a:prstGeom>
        </p:spPr>
        <p:txBody>
          <a:bodyPr vert="horz"/>
          <a:lstStyle>
            <a:lvl1pPr algn="l">
              <a:defRPr sz="4000">
                <a:solidFill>
                  <a:srgbClr val="2A71A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48468" y="3886200"/>
            <a:ext cx="3223932" cy="1752600"/>
          </a:xfrm>
          <a:prstGeom prst="rect">
            <a:avLst/>
          </a:prstGeom>
        </p:spPr>
        <p:txBody>
          <a:bodyPr vert="horz"/>
          <a:lstStyle>
            <a:lvl1pPr marL="0" indent="0" algn="l">
              <a:buNone/>
              <a:defRPr sz="2800">
                <a:solidFill>
                  <a:srgbClr val="2A71A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fld id="{5BEDACB8-1E23-45F5-AB99-4A901FC729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fld id="{36254D6F-83AA-436D-9DB7-357A778DC2A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3899" y="3692525"/>
            <a:ext cx="3960813" cy="1362075"/>
          </a:xfrm>
          <a:prstGeom prst="rect">
            <a:avLst/>
          </a:prstGeom>
        </p:spPr>
        <p:txBody>
          <a:bodyPr anchor="t"/>
          <a:lstStyle>
            <a:lvl1pPr algn="l">
              <a:defRPr sz="4000" b="1" cap="all">
                <a:solidFill>
                  <a:srgbClr val="2A71A2"/>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33899" y="2192338"/>
            <a:ext cx="3960813" cy="1500187"/>
          </a:xfrm>
          <a:prstGeom prst="rect">
            <a:avLst/>
          </a:prstGeom>
        </p:spPr>
        <p:txBody>
          <a:bodyPr anchor="b"/>
          <a:lstStyle>
            <a:lvl1pPr marL="0" indent="0">
              <a:buNone/>
              <a:defRPr sz="2000">
                <a:solidFill>
                  <a:srgbClr val="2A71A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3424" y="2130425"/>
            <a:ext cx="3914775" cy="1470025"/>
          </a:xfrm>
          <a:prstGeom prst="rect">
            <a:avLst/>
          </a:prstGeom>
        </p:spPr>
        <p:txBody>
          <a:bodyPr vert="horz"/>
          <a:lstStyle>
            <a:lvl1pPr algn="l">
              <a:defRPr sz="4000">
                <a:solidFill>
                  <a:srgbClr val="2A71A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48468" y="3886200"/>
            <a:ext cx="3223932" cy="1752600"/>
          </a:xfrm>
          <a:prstGeom prst="rect">
            <a:avLst/>
          </a:prstGeom>
        </p:spPr>
        <p:txBody>
          <a:bodyPr vert="horz"/>
          <a:lstStyle>
            <a:lvl1pPr marL="0" indent="0" algn="l">
              <a:buNone/>
              <a:defRPr sz="2800">
                <a:solidFill>
                  <a:srgbClr val="2A71A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33900" y="1600200"/>
            <a:ext cx="4152900" cy="4525963"/>
          </a:xfrm>
          <a:prstGeom prst="rect">
            <a:avLst/>
          </a:prstGeom>
        </p:spPr>
        <p:txBody>
          <a:bodyPr vert="horz"/>
          <a:lstStyle>
            <a:lvl1pPr>
              <a:defRPr>
                <a:solidFill>
                  <a:srgbClr val="2A71A2"/>
                </a:solidFill>
              </a:defRPr>
            </a:lvl1pPr>
            <a:lvl2pPr>
              <a:defRPr>
                <a:solidFill>
                  <a:srgbClr val="2A71A2"/>
                </a:solidFill>
              </a:defRPr>
            </a:lvl2pPr>
            <a:lvl3pPr>
              <a:defRPr>
                <a:solidFill>
                  <a:srgbClr val="2A71A2"/>
                </a:solidFill>
              </a:defRPr>
            </a:lvl3pPr>
            <a:lvl4pPr>
              <a:defRPr>
                <a:solidFill>
                  <a:srgbClr val="2A71A2"/>
                </a:solidFill>
              </a:defRPr>
            </a:lvl4pPr>
            <a:lvl5pPr>
              <a:defRPr>
                <a:solidFill>
                  <a:srgbClr val="2A71A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3899" y="3692525"/>
            <a:ext cx="3960813" cy="1362075"/>
          </a:xfrm>
          <a:prstGeom prst="rect">
            <a:avLst/>
          </a:prstGeom>
        </p:spPr>
        <p:txBody>
          <a:bodyPr vert="horz" anchor="t"/>
          <a:lstStyle>
            <a:lvl1pPr algn="l">
              <a:defRPr sz="4000" b="1" cap="all">
                <a:solidFill>
                  <a:srgbClr val="2A71A2"/>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33899" y="2192338"/>
            <a:ext cx="3960813" cy="1500187"/>
          </a:xfrm>
          <a:prstGeom prst="rect">
            <a:avLst/>
          </a:prstGeom>
        </p:spPr>
        <p:txBody>
          <a:bodyPr vert="horz" anchor="b"/>
          <a:lstStyle>
            <a:lvl1pPr marL="0" indent="0">
              <a:buNone/>
              <a:defRPr sz="2000">
                <a:solidFill>
                  <a:srgbClr val="2A71A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solidFill>
                  <a:srgbClr val="2A71A2"/>
                </a:solidFill>
              </a:defRPr>
            </a:lvl1pPr>
            <a:lvl2pPr>
              <a:defRPr sz="2400">
                <a:solidFill>
                  <a:srgbClr val="2A71A2"/>
                </a:solidFill>
              </a:defRPr>
            </a:lvl2pPr>
            <a:lvl3pPr>
              <a:defRPr sz="2000">
                <a:solidFill>
                  <a:srgbClr val="2A71A2"/>
                </a:solidFill>
              </a:defRPr>
            </a:lvl3pPr>
            <a:lvl4pPr>
              <a:defRPr sz="1800">
                <a:solidFill>
                  <a:srgbClr val="2A71A2"/>
                </a:solidFill>
              </a:defRPr>
            </a:lvl4pPr>
            <a:lvl5pPr>
              <a:defRPr sz="1800">
                <a:solidFill>
                  <a:srgbClr val="2A71A2"/>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solidFill>
                  <a:srgbClr val="2A71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solidFill>
                  <a:srgbClr val="2A71A2"/>
                </a:solidFill>
              </a:defRPr>
            </a:lvl1pPr>
            <a:lvl2pPr>
              <a:defRPr sz="2000">
                <a:solidFill>
                  <a:srgbClr val="2A71A2"/>
                </a:solidFill>
              </a:defRPr>
            </a:lvl2pPr>
            <a:lvl3pPr>
              <a:defRPr sz="1800">
                <a:solidFill>
                  <a:srgbClr val="2A71A2"/>
                </a:solidFill>
              </a:defRPr>
            </a:lvl3pPr>
            <a:lvl4pPr>
              <a:defRPr sz="1600">
                <a:solidFill>
                  <a:srgbClr val="2A71A2"/>
                </a:solidFill>
              </a:defRPr>
            </a:lvl4pPr>
            <a:lvl5pPr>
              <a:defRPr sz="1600">
                <a:solidFill>
                  <a:srgbClr val="2A71A2"/>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33900" y="1600200"/>
            <a:ext cx="4152900" cy="4525963"/>
          </a:xfrm>
          <a:prstGeom prst="rect">
            <a:avLst/>
          </a:prstGeom>
        </p:spPr>
        <p:txBody>
          <a:bodyPr vert="horz"/>
          <a:lstStyle>
            <a:lvl1pPr>
              <a:defRPr>
                <a:solidFill>
                  <a:srgbClr val="2A71A2"/>
                </a:solidFill>
              </a:defRPr>
            </a:lvl1pPr>
            <a:lvl2pPr>
              <a:defRPr>
                <a:solidFill>
                  <a:srgbClr val="2A71A2"/>
                </a:solidFill>
              </a:defRPr>
            </a:lvl2pPr>
            <a:lvl3pPr>
              <a:defRPr>
                <a:solidFill>
                  <a:srgbClr val="2A71A2"/>
                </a:solidFill>
              </a:defRPr>
            </a:lvl3pPr>
            <a:lvl4pPr>
              <a:defRPr>
                <a:solidFill>
                  <a:srgbClr val="2A71A2"/>
                </a:solidFill>
              </a:defRPr>
            </a:lvl4pPr>
            <a:lvl5pPr>
              <a:defRPr>
                <a:solidFill>
                  <a:srgbClr val="2A71A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3424" y="2130425"/>
            <a:ext cx="3914775" cy="1470025"/>
          </a:xfrm>
          <a:prstGeom prst="rect">
            <a:avLst/>
          </a:prstGeom>
        </p:spPr>
        <p:txBody>
          <a:bodyPr vert="horz"/>
          <a:lstStyle>
            <a:lvl1pPr algn="l">
              <a:defRPr sz="4000">
                <a:solidFill>
                  <a:srgbClr val="2A71A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48468" y="3886200"/>
            <a:ext cx="3223932" cy="1752600"/>
          </a:xfrm>
          <a:prstGeom prst="rect">
            <a:avLst/>
          </a:prstGeom>
        </p:spPr>
        <p:txBody>
          <a:bodyPr vert="horz"/>
          <a:lstStyle>
            <a:lvl1pPr marL="0" indent="0" algn="l">
              <a:buNone/>
              <a:defRPr sz="2800">
                <a:solidFill>
                  <a:srgbClr val="2A71A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33900" y="1600200"/>
            <a:ext cx="4152900" cy="4525963"/>
          </a:xfrm>
          <a:prstGeom prst="rect">
            <a:avLst/>
          </a:prstGeom>
        </p:spPr>
        <p:txBody>
          <a:bodyPr vert="horz"/>
          <a:lstStyle>
            <a:lvl1pPr>
              <a:defRPr>
                <a:solidFill>
                  <a:srgbClr val="2A71A2"/>
                </a:solidFill>
              </a:defRPr>
            </a:lvl1pPr>
            <a:lvl2pPr>
              <a:defRPr>
                <a:solidFill>
                  <a:srgbClr val="2A71A2"/>
                </a:solidFill>
              </a:defRPr>
            </a:lvl2pPr>
            <a:lvl3pPr>
              <a:defRPr>
                <a:solidFill>
                  <a:srgbClr val="2A71A2"/>
                </a:solidFill>
              </a:defRPr>
            </a:lvl3pPr>
            <a:lvl4pPr>
              <a:defRPr>
                <a:solidFill>
                  <a:srgbClr val="2A71A2"/>
                </a:solidFill>
              </a:defRPr>
            </a:lvl4pPr>
            <a:lvl5pPr>
              <a:defRPr>
                <a:solidFill>
                  <a:srgbClr val="2A71A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3899" y="3692525"/>
            <a:ext cx="3960813" cy="1362075"/>
          </a:xfrm>
          <a:prstGeom prst="rect">
            <a:avLst/>
          </a:prstGeom>
        </p:spPr>
        <p:txBody>
          <a:bodyPr vert="horz" anchor="t"/>
          <a:lstStyle>
            <a:lvl1pPr algn="l">
              <a:defRPr sz="4000" b="1" cap="all">
                <a:solidFill>
                  <a:srgbClr val="2A71A2"/>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33899" y="2192338"/>
            <a:ext cx="3960813" cy="1500187"/>
          </a:xfrm>
          <a:prstGeom prst="rect">
            <a:avLst/>
          </a:prstGeom>
        </p:spPr>
        <p:txBody>
          <a:bodyPr vert="horz" anchor="b"/>
          <a:lstStyle>
            <a:lvl1pPr marL="0" indent="0">
              <a:buNone/>
              <a:defRPr sz="2000">
                <a:solidFill>
                  <a:srgbClr val="2A71A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solidFill>
                  <a:srgbClr val="2A71A2"/>
                </a:solidFill>
              </a:defRPr>
            </a:lvl1pPr>
            <a:lvl2pPr>
              <a:defRPr sz="2400">
                <a:solidFill>
                  <a:srgbClr val="2A71A2"/>
                </a:solidFill>
              </a:defRPr>
            </a:lvl2pPr>
            <a:lvl3pPr>
              <a:defRPr sz="2000">
                <a:solidFill>
                  <a:srgbClr val="2A71A2"/>
                </a:solidFill>
              </a:defRPr>
            </a:lvl3pPr>
            <a:lvl4pPr>
              <a:defRPr sz="1800">
                <a:solidFill>
                  <a:srgbClr val="2A71A2"/>
                </a:solidFill>
              </a:defRPr>
            </a:lvl4pPr>
            <a:lvl5pPr>
              <a:defRPr sz="1800">
                <a:solidFill>
                  <a:srgbClr val="2A71A2"/>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solidFill>
                  <a:srgbClr val="2A71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solidFill>
                  <a:srgbClr val="2A71A2"/>
                </a:solidFill>
              </a:defRPr>
            </a:lvl1pPr>
            <a:lvl2pPr>
              <a:defRPr sz="2000">
                <a:solidFill>
                  <a:srgbClr val="2A71A2"/>
                </a:solidFill>
              </a:defRPr>
            </a:lvl2pPr>
            <a:lvl3pPr>
              <a:defRPr sz="1800">
                <a:solidFill>
                  <a:srgbClr val="2A71A2"/>
                </a:solidFill>
              </a:defRPr>
            </a:lvl3pPr>
            <a:lvl4pPr>
              <a:defRPr sz="1600">
                <a:solidFill>
                  <a:srgbClr val="2A71A2"/>
                </a:solidFill>
              </a:defRPr>
            </a:lvl4pPr>
            <a:lvl5pPr>
              <a:defRPr sz="1600">
                <a:solidFill>
                  <a:srgbClr val="2A71A2"/>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solidFill>
                  <a:srgbClr val="2A71A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fld id="{87BEEC33-4312-4D14-B164-BE355C5B2B6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fld id="{E2C0DCA0-44EE-46EE-B786-343586D4894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fld id="{5BD2330F-858F-4652-9FBD-1BF983E610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3899" y="3692525"/>
            <a:ext cx="3960813" cy="1362075"/>
          </a:xfrm>
          <a:prstGeom prst="rect">
            <a:avLst/>
          </a:prstGeom>
        </p:spPr>
        <p:txBody>
          <a:bodyPr vert="horz" anchor="t"/>
          <a:lstStyle>
            <a:lvl1pPr algn="l">
              <a:defRPr sz="4000" b="1" cap="all">
                <a:solidFill>
                  <a:srgbClr val="2A71A2"/>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33899" y="2192338"/>
            <a:ext cx="3960813" cy="1500187"/>
          </a:xfrm>
          <a:prstGeom prst="rect">
            <a:avLst/>
          </a:prstGeom>
        </p:spPr>
        <p:txBody>
          <a:bodyPr vert="horz" anchor="b"/>
          <a:lstStyle>
            <a:lvl1pPr marL="0" indent="0">
              <a:buNone/>
              <a:defRPr sz="2000">
                <a:solidFill>
                  <a:srgbClr val="2A71A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ea typeface="ＭＳ Ｐゴシック" charset="-128"/>
                <a:cs typeface="+mn-cs"/>
              </a:defRPr>
            </a:lvl1pPr>
          </a:lstStyle>
          <a:p>
            <a:pPr>
              <a:defRPr/>
            </a:pPr>
            <a:fld id="{8F5B29FA-5322-48C1-A6FA-3FDDB8BAB918}"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3899" y="3692525"/>
            <a:ext cx="3960813" cy="1362075"/>
          </a:xfrm>
          <a:prstGeom prst="rect">
            <a:avLst/>
          </a:prstGeom>
        </p:spPr>
        <p:txBody>
          <a:bodyPr anchor="t"/>
          <a:lstStyle>
            <a:lvl1pPr algn="l">
              <a:defRPr sz="4000" b="1" cap="all">
                <a:solidFill>
                  <a:srgbClr val="2A71A2"/>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33899" y="2192338"/>
            <a:ext cx="3960813" cy="1500187"/>
          </a:xfrm>
          <a:prstGeom prst="rect">
            <a:avLst/>
          </a:prstGeom>
        </p:spPr>
        <p:txBody>
          <a:bodyPr anchor="b"/>
          <a:lstStyle>
            <a:lvl1pPr marL="0" indent="0">
              <a:buNone/>
              <a:defRPr sz="2000">
                <a:solidFill>
                  <a:srgbClr val="2A71A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solidFill>
                  <a:srgbClr val="2A71A2"/>
                </a:solidFill>
              </a:defRPr>
            </a:lvl1pPr>
            <a:lvl2pPr>
              <a:defRPr sz="2400">
                <a:solidFill>
                  <a:srgbClr val="2A71A2"/>
                </a:solidFill>
              </a:defRPr>
            </a:lvl2pPr>
            <a:lvl3pPr>
              <a:defRPr sz="2000">
                <a:solidFill>
                  <a:srgbClr val="2A71A2"/>
                </a:solidFill>
              </a:defRPr>
            </a:lvl3pPr>
            <a:lvl4pPr>
              <a:defRPr sz="1800">
                <a:solidFill>
                  <a:srgbClr val="2A71A2"/>
                </a:solidFill>
              </a:defRPr>
            </a:lvl4pPr>
            <a:lvl5pPr>
              <a:defRPr sz="1800">
                <a:solidFill>
                  <a:srgbClr val="2A71A2"/>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solidFill>
                  <a:srgbClr val="2A71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solidFill>
                  <a:srgbClr val="2A71A2"/>
                </a:solidFill>
              </a:defRPr>
            </a:lvl1pPr>
            <a:lvl2pPr>
              <a:defRPr sz="2000">
                <a:solidFill>
                  <a:srgbClr val="2A71A2"/>
                </a:solidFill>
              </a:defRPr>
            </a:lvl2pPr>
            <a:lvl3pPr>
              <a:defRPr sz="1800">
                <a:solidFill>
                  <a:srgbClr val="2A71A2"/>
                </a:solidFill>
              </a:defRPr>
            </a:lvl3pPr>
            <a:lvl4pPr>
              <a:defRPr sz="1600">
                <a:solidFill>
                  <a:srgbClr val="2A71A2"/>
                </a:solidFill>
              </a:defRPr>
            </a:lvl4pPr>
            <a:lvl5pPr>
              <a:defRPr sz="1600">
                <a:solidFill>
                  <a:srgbClr val="2A71A2"/>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sz="4000">
                <a:solidFill>
                  <a:schemeClr val="bg1"/>
                </a:solidFill>
              </a:defRPr>
            </a:lvl1pPr>
          </a:lstStyle>
          <a:p>
            <a:r>
              <a:rPr lang="en-GB"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solidFill>
                  <a:srgbClr val="2A71A2"/>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fld id="{A73F513E-CE9F-435A-AD3C-2E030133455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fld id="{00DEC7C9-6642-4476-AED9-E78704E24F9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image" Target="../media/image4.jpe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image" Target="../media/image2.jpeg"/><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image" Target="../media/image4.jpeg"/><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8675 SusPlan WebBann Template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1027" name="Picture 3" descr="8675 SusPlan WebBann Template1"/>
          <p:cNvPicPr>
            <a:picLocks noChangeAspect="1" noChangeArrowheads="1"/>
          </p:cNvPicPr>
          <p:nvPr/>
        </p:nvPicPr>
        <p:blipFill>
          <a:blip r:embed="rId10"/>
          <a:srcRect l="30000" r="30833" b="84445"/>
          <a:stretch>
            <a:fillRect/>
          </a:stretch>
        </p:blipFill>
        <p:spPr bwMode="auto">
          <a:xfrm>
            <a:off x="0" y="0"/>
            <a:ext cx="4191000" cy="1066800"/>
          </a:xfrm>
          <a:prstGeom prst="rect">
            <a:avLst/>
          </a:prstGeom>
          <a:noFill/>
          <a:ln w="9525">
            <a:noFill/>
            <a:miter lim="800000"/>
            <a:headEnd/>
            <a:tailEnd/>
          </a:ln>
        </p:spPr>
      </p:pic>
      <p:pic>
        <p:nvPicPr>
          <p:cNvPr id="1028" name="Picture 3" descr="Unilever_tag3-01.png"/>
          <p:cNvPicPr>
            <a:picLocks noChangeAspect="1"/>
          </p:cNvPicPr>
          <p:nvPr/>
        </p:nvPicPr>
        <p:blipFill>
          <a:blip r:embed="rId11"/>
          <a:srcRect/>
          <a:stretch>
            <a:fillRect/>
          </a:stretch>
        </p:blipFill>
        <p:spPr bwMode="auto">
          <a:xfrm>
            <a:off x="8159750" y="-76200"/>
            <a:ext cx="1054100" cy="1201738"/>
          </a:xfrm>
          <a:prstGeom prst="rect">
            <a:avLst/>
          </a:prstGeom>
          <a:noFill/>
          <a:ln w="9525">
            <a:noFill/>
            <a:miter lim="800000"/>
            <a:headEnd/>
            <a:tailEnd/>
          </a:ln>
        </p:spPr>
      </p:pic>
      <p:grpSp>
        <p:nvGrpSpPr>
          <p:cNvPr id="1029" name="Group 12"/>
          <p:cNvGrpSpPr>
            <a:grpSpLocks/>
          </p:cNvGrpSpPr>
          <p:nvPr userDrawn="1"/>
        </p:nvGrpSpPr>
        <p:grpSpPr bwMode="auto">
          <a:xfrm>
            <a:off x="7304088" y="6324600"/>
            <a:ext cx="1839912" cy="538163"/>
            <a:chOff x="7303828" y="6334148"/>
            <a:chExt cx="1840172" cy="537500"/>
          </a:xfrm>
        </p:grpSpPr>
        <p:pic>
          <p:nvPicPr>
            <p:cNvPr id="1030" name="Picture 4" descr="red blue_template.jpg"/>
            <p:cNvPicPr>
              <a:picLocks noChangeAspect="1"/>
            </p:cNvPicPr>
            <p:nvPr userDrawn="1"/>
          </p:nvPicPr>
          <p:blipFill>
            <a:blip r:embed="rId12"/>
            <a:srcRect l="82239" t="92162"/>
            <a:stretch>
              <a:fillRect/>
            </a:stretch>
          </p:blipFill>
          <p:spPr bwMode="auto">
            <a:xfrm>
              <a:off x="7519916" y="6334148"/>
              <a:ext cx="1624084" cy="537500"/>
            </a:xfrm>
            <a:prstGeom prst="rect">
              <a:avLst/>
            </a:prstGeom>
            <a:noFill/>
            <a:ln w="9525">
              <a:noFill/>
              <a:miter lim="800000"/>
              <a:headEnd/>
              <a:tailEnd/>
            </a:ln>
          </p:spPr>
        </p:pic>
        <p:pic>
          <p:nvPicPr>
            <p:cNvPr id="1031" name="Picture 4" descr="red blue_template.jpg"/>
            <p:cNvPicPr>
              <a:picLocks noChangeAspect="1"/>
            </p:cNvPicPr>
            <p:nvPr userDrawn="1"/>
          </p:nvPicPr>
          <p:blipFill>
            <a:blip r:embed="rId12"/>
            <a:srcRect l="82239" t="92162"/>
            <a:stretch>
              <a:fillRect/>
            </a:stretch>
          </p:blipFill>
          <p:spPr bwMode="auto">
            <a:xfrm>
              <a:off x="7303828" y="6334148"/>
              <a:ext cx="1624084" cy="537500"/>
            </a:xfrm>
            <a:prstGeom prst="rect">
              <a:avLst/>
            </a:prstGeom>
            <a:noFill/>
            <a:ln w="9525">
              <a:noFill/>
              <a:miter lim="800000"/>
              <a:headEnd/>
              <a:tailEnd/>
            </a:ln>
          </p:spPr>
        </p:pic>
        <p:sp>
          <p:nvSpPr>
            <p:cNvPr id="7" name="TextBox 6"/>
            <p:cNvSpPr txBox="1"/>
            <p:nvPr userDrawn="1"/>
          </p:nvSpPr>
          <p:spPr>
            <a:xfrm>
              <a:off x="7526109" y="6445136"/>
              <a:ext cx="1590900" cy="426512"/>
            </a:xfrm>
            <a:prstGeom prst="rect">
              <a:avLst/>
            </a:prstGeom>
            <a:noFill/>
          </p:spPr>
          <p:txBody>
            <a:bodyPr>
              <a:spAutoFit/>
            </a:bodyPr>
            <a:lstStyle/>
            <a:p>
              <a:pPr algn="r">
                <a:lnSpc>
                  <a:spcPts val="1250"/>
                </a:lnSpc>
                <a:defRPr/>
              </a:pPr>
              <a:r>
                <a:rPr lang="en-GB" sz="1400" b="1" dirty="0">
                  <a:solidFill>
                    <a:schemeClr val="bg1"/>
                  </a:solidFill>
                  <a:latin typeface="Calibri" pitchFamily="34" charset="0"/>
                  <a:ea typeface="ＭＳ Ｐゴシック" charset="-128"/>
                  <a:cs typeface="+mn-cs"/>
                </a:rPr>
                <a:t>MCO </a:t>
              </a:r>
            </a:p>
            <a:p>
              <a:pPr algn="r">
                <a:lnSpc>
                  <a:spcPts val="1250"/>
                </a:lnSpc>
                <a:defRPr/>
              </a:pPr>
              <a:r>
                <a:rPr lang="en-GB" sz="1400" b="1" dirty="0">
                  <a:solidFill>
                    <a:schemeClr val="bg1"/>
                  </a:solidFill>
                  <a:latin typeface="Calibri" pitchFamily="34" charset="0"/>
                  <a:ea typeface="ＭＳ Ｐゴシック" charset="-128"/>
                  <a:cs typeface="+mn-cs"/>
                </a:rPr>
                <a:t>Toolkit</a:t>
              </a:r>
            </a:p>
          </p:txBody>
        </p:sp>
      </p:gr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descr="8675 SusPlan WebBann Template1"/>
          <p:cNvPicPr>
            <a:picLocks noChangeAspect="1" noChangeArrowheads="1"/>
          </p:cNvPicPr>
          <p:nvPr/>
        </p:nvPicPr>
        <p:blipFill>
          <a:blip r:embed="rId7"/>
          <a:srcRect b="84305"/>
          <a:stretch>
            <a:fillRect/>
          </a:stretch>
        </p:blipFill>
        <p:spPr bwMode="auto">
          <a:xfrm>
            <a:off x="0" y="0"/>
            <a:ext cx="9144000" cy="1076325"/>
          </a:xfrm>
          <a:prstGeom prst="rect">
            <a:avLst/>
          </a:prstGeom>
          <a:noFill/>
          <a:ln w="9525">
            <a:noFill/>
            <a:miter lim="800000"/>
            <a:headEnd/>
            <a:tailEnd/>
          </a:ln>
        </p:spPr>
      </p:pic>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pic>
        <p:nvPicPr>
          <p:cNvPr id="9220" name="Picture 3" descr="8675 SusPlan WebBann Template1"/>
          <p:cNvPicPr>
            <a:picLocks noChangeAspect="1" noChangeArrowheads="1"/>
          </p:cNvPicPr>
          <p:nvPr/>
        </p:nvPicPr>
        <p:blipFill>
          <a:blip r:embed="rId8"/>
          <a:srcRect l="30000" r="30833" b="84445"/>
          <a:stretch>
            <a:fillRect/>
          </a:stretch>
        </p:blipFill>
        <p:spPr bwMode="auto">
          <a:xfrm>
            <a:off x="0" y="0"/>
            <a:ext cx="4191000" cy="1066800"/>
          </a:xfrm>
          <a:prstGeom prst="rect">
            <a:avLst/>
          </a:prstGeom>
          <a:noFill/>
          <a:ln w="9525">
            <a:noFill/>
            <a:miter lim="800000"/>
            <a:headEnd/>
            <a:tailEnd/>
          </a:ln>
        </p:spPr>
      </p:pic>
      <p:sp>
        <p:nvSpPr>
          <p:cNvPr id="9221" name="Title Placeholder 1"/>
          <p:cNvSpPr>
            <a:spLocks noGrp="1"/>
          </p:cNvSpPr>
          <p:nvPr>
            <p:ph type="title"/>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pic>
        <p:nvPicPr>
          <p:cNvPr id="9222" name="Picture 3" descr="Unilever_tag3-01.png"/>
          <p:cNvPicPr>
            <a:picLocks noChangeAspect="1"/>
          </p:cNvPicPr>
          <p:nvPr/>
        </p:nvPicPr>
        <p:blipFill>
          <a:blip r:embed="rId9"/>
          <a:srcRect/>
          <a:stretch>
            <a:fillRect/>
          </a:stretch>
        </p:blipFill>
        <p:spPr bwMode="auto">
          <a:xfrm>
            <a:off x="8159750" y="-76200"/>
            <a:ext cx="1054100" cy="1201738"/>
          </a:xfrm>
          <a:prstGeom prst="rect">
            <a:avLst/>
          </a:prstGeom>
          <a:noFill/>
          <a:ln w="9525">
            <a:noFill/>
            <a:miter lim="800000"/>
            <a:headEnd/>
            <a:tailEnd/>
          </a:ln>
        </p:spPr>
      </p:pic>
      <p:grpSp>
        <p:nvGrpSpPr>
          <p:cNvPr id="9223" name="Group 14"/>
          <p:cNvGrpSpPr>
            <a:grpSpLocks/>
          </p:cNvGrpSpPr>
          <p:nvPr userDrawn="1"/>
        </p:nvGrpSpPr>
        <p:grpSpPr bwMode="auto">
          <a:xfrm>
            <a:off x="7304088" y="6324600"/>
            <a:ext cx="1839912" cy="550863"/>
            <a:chOff x="7303828" y="6334148"/>
            <a:chExt cx="1840172" cy="551148"/>
          </a:xfrm>
        </p:grpSpPr>
        <p:pic>
          <p:nvPicPr>
            <p:cNvPr id="9224" name="Picture 4" descr="red blue_template.jpg"/>
            <p:cNvPicPr>
              <a:picLocks noChangeAspect="1"/>
            </p:cNvPicPr>
            <p:nvPr userDrawn="1"/>
          </p:nvPicPr>
          <p:blipFill>
            <a:blip r:embed="rId10"/>
            <a:srcRect l="82239" t="92162"/>
            <a:stretch>
              <a:fillRect/>
            </a:stretch>
          </p:blipFill>
          <p:spPr bwMode="auto">
            <a:xfrm>
              <a:off x="7519916" y="6334148"/>
              <a:ext cx="1624084" cy="537500"/>
            </a:xfrm>
            <a:prstGeom prst="rect">
              <a:avLst/>
            </a:prstGeom>
            <a:noFill/>
            <a:ln w="9525">
              <a:noFill/>
              <a:miter lim="800000"/>
              <a:headEnd/>
              <a:tailEnd/>
            </a:ln>
          </p:spPr>
        </p:pic>
        <p:pic>
          <p:nvPicPr>
            <p:cNvPr id="9225" name="Picture 4" descr="red blue_template.jpg"/>
            <p:cNvPicPr>
              <a:picLocks noChangeAspect="1"/>
            </p:cNvPicPr>
            <p:nvPr userDrawn="1"/>
          </p:nvPicPr>
          <p:blipFill>
            <a:blip r:embed="rId10"/>
            <a:srcRect l="82239" t="92162"/>
            <a:stretch>
              <a:fillRect/>
            </a:stretch>
          </p:blipFill>
          <p:spPr bwMode="auto">
            <a:xfrm>
              <a:off x="7303828" y="6334148"/>
              <a:ext cx="1624084" cy="537500"/>
            </a:xfrm>
            <a:prstGeom prst="rect">
              <a:avLst/>
            </a:prstGeom>
            <a:noFill/>
            <a:ln w="9525">
              <a:noFill/>
              <a:miter lim="800000"/>
              <a:headEnd/>
              <a:tailEnd/>
            </a:ln>
          </p:spPr>
        </p:pic>
        <p:sp>
          <p:nvSpPr>
            <p:cNvPr id="18" name="TextBox 17"/>
            <p:cNvSpPr txBox="1"/>
            <p:nvPr userDrawn="1"/>
          </p:nvSpPr>
          <p:spPr>
            <a:xfrm>
              <a:off x="7526109" y="6459626"/>
              <a:ext cx="1590900" cy="425670"/>
            </a:xfrm>
            <a:prstGeom prst="rect">
              <a:avLst/>
            </a:prstGeom>
            <a:noFill/>
          </p:spPr>
          <p:txBody>
            <a:bodyPr>
              <a:spAutoFit/>
            </a:bodyPr>
            <a:lstStyle/>
            <a:p>
              <a:pPr algn="r">
                <a:lnSpc>
                  <a:spcPts val="1250"/>
                </a:lnSpc>
                <a:defRPr/>
              </a:pPr>
              <a:r>
                <a:rPr lang="en-GB" sz="1400" b="1" dirty="0">
                  <a:solidFill>
                    <a:schemeClr val="bg1"/>
                  </a:solidFill>
                  <a:latin typeface="Calibri" pitchFamily="34" charset="0"/>
                  <a:ea typeface="ＭＳ Ｐゴシック" charset="-128"/>
                  <a:cs typeface="+mn-cs"/>
                </a:rPr>
                <a:t>MCO </a:t>
              </a:r>
            </a:p>
            <a:p>
              <a:pPr algn="r">
                <a:lnSpc>
                  <a:spcPts val="1250"/>
                </a:lnSpc>
                <a:defRPr/>
              </a:pPr>
              <a:r>
                <a:rPr lang="en-GB" sz="1400" b="1" dirty="0">
                  <a:solidFill>
                    <a:schemeClr val="bg1"/>
                  </a:solidFill>
                  <a:latin typeface="Calibri" pitchFamily="34" charset="0"/>
                  <a:ea typeface="ＭＳ Ｐゴシック" charset="-128"/>
                  <a:cs typeface="+mn-cs"/>
                </a:rPr>
                <a:t>Toolkit</a:t>
              </a:r>
            </a:p>
          </p:txBody>
        </p:sp>
      </p:gr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70" r:id="rId5"/>
  </p:sldLayoutIdLst>
  <p:txStyles>
    <p:title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Wingdings" pitchFamily="2" charset="2"/>
        <a:buChar char="§"/>
        <a:defRPr sz="2800">
          <a:solidFill>
            <a:srgbClr val="2A71A2"/>
          </a:solidFill>
          <a:latin typeface="Calibri" pitchFamily="34" charset="0"/>
          <a:ea typeface="ＭＳ Ｐゴシック" charset="-128"/>
          <a:cs typeface="Arial"/>
        </a:defRPr>
      </a:lvl1pPr>
      <a:lvl2pPr marL="742950" indent="-285750" algn="l" defTabSz="457200" rtl="0" eaLnBrk="0" fontAlgn="base" hangingPunct="0">
        <a:spcBef>
          <a:spcPct val="20000"/>
        </a:spcBef>
        <a:spcAft>
          <a:spcPct val="0"/>
        </a:spcAft>
        <a:buFont typeface="Wingdings" pitchFamily="2" charset="2"/>
        <a:buChar char="§"/>
        <a:defRPr sz="2800">
          <a:solidFill>
            <a:srgbClr val="2A71A2"/>
          </a:solidFill>
          <a:latin typeface="Calibri" pitchFamily="34" charset="0"/>
          <a:ea typeface="ＭＳ Ｐゴシック" charset="-128"/>
          <a:cs typeface="Arial"/>
        </a:defRPr>
      </a:lvl2pPr>
      <a:lvl3pPr marL="1143000" indent="-228600" algn="l" defTabSz="457200" rtl="0" eaLnBrk="0" fontAlgn="base" hangingPunct="0">
        <a:spcBef>
          <a:spcPct val="20000"/>
        </a:spcBef>
        <a:spcAft>
          <a:spcPct val="0"/>
        </a:spcAft>
        <a:buFont typeface="Wingdings" pitchFamily="2" charset="2"/>
        <a:buChar char="§"/>
        <a:defRPr sz="2400">
          <a:solidFill>
            <a:srgbClr val="2A71A2"/>
          </a:solidFill>
          <a:latin typeface="Calibri" pitchFamily="34" charset="0"/>
          <a:ea typeface="ＭＳ Ｐゴシック" charset="-128"/>
          <a:cs typeface="Arial"/>
        </a:defRPr>
      </a:lvl3pPr>
      <a:lvl4pPr marL="1600200" indent="-228600" algn="l" defTabSz="457200" rtl="0" eaLnBrk="0" fontAlgn="base" hangingPunct="0">
        <a:spcBef>
          <a:spcPct val="20000"/>
        </a:spcBef>
        <a:spcAft>
          <a:spcPct val="0"/>
        </a:spcAft>
        <a:buFont typeface="Wingdings" pitchFamily="2" charset="2"/>
        <a:buChar char="§"/>
        <a:defRPr sz="2000">
          <a:solidFill>
            <a:srgbClr val="2A71A2"/>
          </a:solidFill>
          <a:latin typeface="Calibri" pitchFamily="34" charset="0"/>
          <a:ea typeface="ＭＳ Ｐゴシック" charset="-128"/>
          <a:cs typeface="Arial"/>
        </a:defRPr>
      </a:lvl4pPr>
      <a:lvl5pPr marL="2057400" indent="-228600" algn="l" defTabSz="457200" rtl="0" eaLnBrk="0" fontAlgn="base" hangingPunct="0">
        <a:spcBef>
          <a:spcPct val="20000"/>
        </a:spcBef>
        <a:spcAft>
          <a:spcPct val="0"/>
        </a:spcAft>
        <a:buFont typeface="Wingdings" pitchFamily="2" charset="2"/>
        <a:buChar char="§"/>
        <a:defRPr sz="2000">
          <a:solidFill>
            <a:srgbClr val="2A71A2"/>
          </a:solidFill>
          <a:latin typeface="Calibri" pitchFamily="34" charset="0"/>
          <a:ea typeface="ＭＳ Ｐゴシック" charset="-128"/>
          <a:cs typeface="Arial"/>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8675 SusPlan WebBann Template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15363" name="Picture 3" descr="8675 SusPlan WebBann Template1"/>
          <p:cNvPicPr>
            <a:picLocks noChangeAspect="1" noChangeArrowheads="1"/>
          </p:cNvPicPr>
          <p:nvPr/>
        </p:nvPicPr>
        <p:blipFill>
          <a:blip r:embed="rId10"/>
          <a:srcRect l="30000" r="30833" b="84445"/>
          <a:stretch>
            <a:fillRect/>
          </a:stretch>
        </p:blipFill>
        <p:spPr bwMode="auto">
          <a:xfrm>
            <a:off x="0" y="0"/>
            <a:ext cx="4191000" cy="1066800"/>
          </a:xfrm>
          <a:prstGeom prst="rect">
            <a:avLst/>
          </a:prstGeom>
          <a:noFill/>
          <a:ln w="9525">
            <a:noFill/>
            <a:miter lim="800000"/>
            <a:headEnd/>
            <a:tailEnd/>
          </a:ln>
        </p:spPr>
      </p:pic>
      <p:pic>
        <p:nvPicPr>
          <p:cNvPr id="15364" name="Picture 3" descr="Unilever_tag3-01.png"/>
          <p:cNvPicPr>
            <a:picLocks noChangeAspect="1"/>
          </p:cNvPicPr>
          <p:nvPr/>
        </p:nvPicPr>
        <p:blipFill>
          <a:blip r:embed="rId11"/>
          <a:srcRect/>
          <a:stretch>
            <a:fillRect/>
          </a:stretch>
        </p:blipFill>
        <p:spPr bwMode="auto">
          <a:xfrm>
            <a:off x="8159750" y="-76200"/>
            <a:ext cx="1054100" cy="1201738"/>
          </a:xfrm>
          <a:prstGeom prst="rect">
            <a:avLst/>
          </a:prstGeom>
          <a:noFill/>
          <a:ln w="9525">
            <a:noFill/>
            <a:miter lim="800000"/>
            <a:headEnd/>
            <a:tailEnd/>
          </a:ln>
        </p:spPr>
      </p:pic>
      <p:grpSp>
        <p:nvGrpSpPr>
          <p:cNvPr id="15365" name="Group 12"/>
          <p:cNvGrpSpPr>
            <a:grpSpLocks/>
          </p:cNvGrpSpPr>
          <p:nvPr userDrawn="1"/>
        </p:nvGrpSpPr>
        <p:grpSpPr bwMode="auto">
          <a:xfrm>
            <a:off x="7304088" y="6324600"/>
            <a:ext cx="1839912" cy="538163"/>
            <a:chOff x="7303828" y="6334148"/>
            <a:chExt cx="1840172" cy="537500"/>
          </a:xfrm>
        </p:grpSpPr>
        <p:pic>
          <p:nvPicPr>
            <p:cNvPr id="15366" name="Picture 4" descr="red blue_template.jpg"/>
            <p:cNvPicPr>
              <a:picLocks noChangeAspect="1"/>
            </p:cNvPicPr>
            <p:nvPr userDrawn="1"/>
          </p:nvPicPr>
          <p:blipFill>
            <a:blip r:embed="rId12"/>
            <a:srcRect l="82239" t="92162"/>
            <a:stretch>
              <a:fillRect/>
            </a:stretch>
          </p:blipFill>
          <p:spPr bwMode="auto">
            <a:xfrm>
              <a:off x="7519916" y="6334148"/>
              <a:ext cx="1624084" cy="537500"/>
            </a:xfrm>
            <a:prstGeom prst="rect">
              <a:avLst/>
            </a:prstGeom>
            <a:noFill/>
            <a:ln w="9525">
              <a:noFill/>
              <a:miter lim="800000"/>
              <a:headEnd/>
              <a:tailEnd/>
            </a:ln>
          </p:spPr>
        </p:pic>
        <p:pic>
          <p:nvPicPr>
            <p:cNvPr id="15367" name="Picture 4" descr="red blue_template.jpg"/>
            <p:cNvPicPr>
              <a:picLocks noChangeAspect="1"/>
            </p:cNvPicPr>
            <p:nvPr userDrawn="1"/>
          </p:nvPicPr>
          <p:blipFill>
            <a:blip r:embed="rId12"/>
            <a:srcRect l="82239" t="92162"/>
            <a:stretch>
              <a:fillRect/>
            </a:stretch>
          </p:blipFill>
          <p:spPr bwMode="auto">
            <a:xfrm>
              <a:off x="7303828" y="6334148"/>
              <a:ext cx="1624084" cy="537500"/>
            </a:xfrm>
            <a:prstGeom prst="rect">
              <a:avLst/>
            </a:prstGeom>
            <a:noFill/>
            <a:ln w="9525">
              <a:noFill/>
              <a:miter lim="800000"/>
              <a:headEnd/>
              <a:tailEnd/>
            </a:ln>
          </p:spPr>
        </p:pic>
        <p:sp>
          <p:nvSpPr>
            <p:cNvPr id="7" name="TextBox 6"/>
            <p:cNvSpPr txBox="1"/>
            <p:nvPr userDrawn="1"/>
          </p:nvSpPr>
          <p:spPr>
            <a:xfrm>
              <a:off x="7526109" y="6445136"/>
              <a:ext cx="1590900" cy="426512"/>
            </a:xfrm>
            <a:prstGeom prst="rect">
              <a:avLst/>
            </a:prstGeom>
            <a:noFill/>
          </p:spPr>
          <p:txBody>
            <a:bodyPr>
              <a:spAutoFit/>
            </a:bodyPr>
            <a:lstStyle/>
            <a:p>
              <a:pPr algn="r">
                <a:lnSpc>
                  <a:spcPts val="1250"/>
                </a:lnSpc>
                <a:defRPr/>
              </a:pPr>
              <a:r>
                <a:rPr lang="en-GB" sz="1400" b="1" dirty="0">
                  <a:solidFill>
                    <a:srgbClr val="FFFFFF"/>
                  </a:solidFill>
                  <a:latin typeface="Calibri" pitchFamily="34" charset="0"/>
                  <a:ea typeface="ＭＳ Ｐゴシック" charset="-128"/>
                  <a:cs typeface="+mn-cs"/>
                </a:rPr>
                <a:t>MCO </a:t>
              </a:r>
            </a:p>
            <a:p>
              <a:pPr algn="r">
                <a:lnSpc>
                  <a:spcPts val="1250"/>
                </a:lnSpc>
                <a:defRPr/>
              </a:pPr>
              <a:r>
                <a:rPr lang="en-GB" sz="1400" b="1" dirty="0">
                  <a:solidFill>
                    <a:srgbClr val="FFFFFF"/>
                  </a:solidFill>
                  <a:latin typeface="Calibri" pitchFamily="34" charset="0"/>
                  <a:ea typeface="ＭＳ Ｐゴシック" charset="-128"/>
                  <a:cs typeface="+mn-cs"/>
                </a:rPr>
                <a:t>Toolkit</a:t>
              </a:r>
            </a:p>
          </p:txBody>
        </p:sp>
      </p:gr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7" descr="8675 SusPlan WebBann Template1"/>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23555" name="Picture 3" descr="8675 SusPlan WebBann Template1"/>
          <p:cNvPicPr>
            <a:picLocks noChangeAspect="1" noChangeArrowheads="1"/>
          </p:cNvPicPr>
          <p:nvPr/>
        </p:nvPicPr>
        <p:blipFill>
          <a:blip r:embed="rId10"/>
          <a:srcRect l="30000" r="30833" b="84445"/>
          <a:stretch>
            <a:fillRect/>
          </a:stretch>
        </p:blipFill>
        <p:spPr bwMode="auto">
          <a:xfrm>
            <a:off x="0" y="0"/>
            <a:ext cx="4191000" cy="1066800"/>
          </a:xfrm>
          <a:prstGeom prst="rect">
            <a:avLst/>
          </a:prstGeom>
          <a:noFill/>
          <a:ln w="9525">
            <a:noFill/>
            <a:miter lim="800000"/>
            <a:headEnd/>
            <a:tailEnd/>
          </a:ln>
        </p:spPr>
      </p:pic>
      <p:pic>
        <p:nvPicPr>
          <p:cNvPr id="23556" name="Picture 3" descr="Unilever_tag3-01.png"/>
          <p:cNvPicPr>
            <a:picLocks noChangeAspect="1"/>
          </p:cNvPicPr>
          <p:nvPr/>
        </p:nvPicPr>
        <p:blipFill>
          <a:blip r:embed="rId11"/>
          <a:srcRect/>
          <a:stretch>
            <a:fillRect/>
          </a:stretch>
        </p:blipFill>
        <p:spPr bwMode="auto">
          <a:xfrm>
            <a:off x="8159750" y="-76200"/>
            <a:ext cx="1054100" cy="1201738"/>
          </a:xfrm>
          <a:prstGeom prst="rect">
            <a:avLst/>
          </a:prstGeom>
          <a:noFill/>
          <a:ln w="9525">
            <a:noFill/>
            <a:miter lim="800000"/>
            <a:headEnd/>
            <a:tailEnd/>
          </a:ln>
        </p:spPr>
      </p:pic>
      <p:grpSp>
        <p:nvGrpSpPr>
          <p:cNvPr id="23557" name="Group 12"/>
          <p:cNvGrpSpPr>
            <a:grpSpLocks/>
          </p:cNvGrpSpPr>
          <p:nvPr userDrawn="1"/>
        </p:nvGrpSpPr>
        <p:grpSpPr bwMode="auto">
          <a:xfrm>
            <a:off x="7304088" y="6324600"/>
            <a:ext cx="1839912" cy="538163"/>
            <a:chOff x="7303828" y="6334148"/>
            <a:chExt cx="1840172" cy="537500"/>
          </a:xfrm>
        </p:grpSpPr>
        <p:pic>
          <p:nvPicPr>
            <p:cNvPr id="23558" name="Picture 4" descr="red blue_template.jpg"/>
            <p:cNvPicPr>
              <a:picLocks noChangeAspect="1"/>
            </p:cNvPicPr>
            <p:nvPr userDrawn="1"/>
          </p:nvPicPr>
          <p:blipFill>
            <a:blip r:embed="rId12"/>
            <a:srcRect l="82239" t="92162"/>
            <a:stretch>
              <a:fillRect/>
            </a:stretch>
          </p:blipFill>
          <p:spPr bwMode="auto">
            <a:xfrm>
              <a:off x="7519916" y="6334148"/>
              <a:ext cx="1624084" cy="537500"/>
            </a:xfrm>
            <a:prstGeom prst="rect">
              <a:avLst/>
            </a:prstGeom>
            <a:noFill/>
            <a:ln w="9525">
              <a:noFill/>
              <a:miter lim="800000"/>
              <a:headEnd/>
              <a:tailEnd/>
            </a:ln>
          </p:spPr>
        </p:pic>
        <p:pic>
          <p:nvPicPr>
            <p:cNvPr id="23559" name="Picture 4" descr="red blue_template.jpg"/>
            <p:cNvPicPr>
              <a:picLocks noChangeAspect="1"/>
            </p:cNvPicPr>
            <p:nvPr userDrawn="1"/>
          </p:nvPicPr>
          <p:blipFill>
            <a:blip r:embed="rId12"/>
            <a:srcRect l="82239" t="92162"/>
            <a:stretch>
              <a:fillRect/>
            </a:stretch>
          </p:blipFill>
          <p:spPr bwMode="auto">
            <a:xfrm>
              <a:off x="7303828" y="6334148"/>
              <a:ext cx="1624084" cy="537500"/>
            </a:xfrm>
            <a:prstGeom prst="rect">
              <a:avLst/>
            </a:prstGeom>
            <a:noFill/>
            <a:ln w="9525">
              <a:noFill/>
              <a:miter lim="800000"/>
              <a:headEnd/>
              <a:tailEnd/>
            </a:ln>
          </p:spPr>
        </p:pic>
        <p:sp>
          <p:nvSpPr>
            <p:cNvPr id="7" name="TextBox 6"/>
            <p:cNvSpPr txBox="1"/>
            <p:nvPr userDrawn="1"/>
          </p:nvSpPr>
          <p:spPr>
            <a:xfrm>
              <a:off x="7526109" y="6445136"/>
              <a:ext cx="1590900" cy="426512"/>
            </a:xfrm>
            <a:prstGeom prst="rect">
              <a:avLst/>
            </a:prstGeom>
            <a:noFill/>
          </p:spPr>
          <p:txBody>
            <a:bodyPr>
              <a:spAutoFit/>
            </a:bodyPr>
            <a:lstStyle/>
            <a:p>
              <a:pPr algn="r">
                <a:lnSpc>
                  <a:spcPts val="1250"/>
                </a:lnSpc>
                <a:defRPr/>
              </a:pPr>
              <a:r>
                <a:rPr lang="en-GB" sz="1400" b="1" dirty="0">
                  <a:solidFill>
                    <a:srgbClr val="FFFFFF"/>
                  </a:solidFill>
                  <a:latin typeface="Calibri" pitchFamily="34" charset="0"/>
                  <a:ea typeface="ＭＳ Ｐゴシック" charset="-128"/>
                  <a:cs typeface="+mn-cs"/>
                </a:rPr>
                <a:t>MCO </a:t>
              </a:r>
            </a:p>
            <a:p>
              <a:pPr algn="r">
                <a:lnSpc>
                  <a:spcPts val="1250"/>
                </a:lnSpc>
                <a:defRPr/>
              </a:pPr>
              <a:r>
                <a:rPr lang="en-GB" sz="1400" b="1" dirty="0">
                  <a:solidFill>
                    <a:srgbClr val="FFFFFF"/>
                  </a:solidFill>
                  <a:latin typeface="Calibri" pitchFamily="34" charset="0"/>
                  <a:ea typeface="ＭＳ Ｐゴシック" charset="-128"/>
                  <a:cs typeface="+mn-cs"/>
                </a:rPr>
                <a:t>Toolkit</a:t>
              </a:r>
            </a:p>
          </p:txBody>
        </p:sp>
      </p:gr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Lst>
  <p:txStyles>
    <p:titleStyle>
      <a:lvl1pPr algn="ctr" rtl="0" eaLnBrk="0" fontAlgn="base" hangingPunct="0">
        <a:spcBef>
          <a:spcPct val="0"/>
        </a:spcBef>
        <a:spcAft>
          <a:spcPct val="0"/>
        </a:spcAft>
        <a:defRPr sz="44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ヒラギノ角ゴ Pro W3" charset="-128"/>
          <a:cs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7" descr="8675 SusPlan WebBann Template1"/>
          <p:cNvPicPr>
            <a:picLocks noChangeAspect="1" noChangeArrowheads="1"/>
          </p:cNvPicPr>
          <p:nvPr/>
        </p:nvPicPr>
        <p:blipFill>
          <a:blip r:embed="rId7"/>
          <a:srcRect b="84305"/>
          <a:stretch>
            <a:fillRect/>
          </a:stretch>
        </p:blipFill>
        <p:spPr bwMode="auto">
          <a:xfrm>
            <a:off x="0" y="0"/>
            <a:ext cx="9144000" cy="1076325"/>
          </a:xfrm>
          <a:prstGeom prst="rect">
            <a:avLst/>
          </a:prstGeom>
          <a:noFill/>
          <a:ln w="9525">
            <a:noFill/>
            <a:miter lim="800000"/>
            <a:headEnd/>
            <a:tailEnd/>
          </a:ln>
        </p:spPr>
      </p:pic>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31748" name="Picture 3" descr="8675 SusPlan WebBann Template1"/>
          <p:cNvPicPr>
            <a:picLocks noChangeAspect="1" noChangeArrowheads="1"/>
          </p:cNvPicPr>
          <p:nvPr/>
        </p:nvPicPr>
        <p:blipFill>
          <a:blip r:embed="rId8"/>
          <a:srcRect l="30000" r="30833" b="84445"/>
          <a:stretch>
            <a:fillRect/>
          </a:stretch>
        </p:blipFill>
        <p:spPr bwMode="auto">
          <a:xfrm>
            <a:off x="0" y="0"/>
            <a:ext cx="4191000" cy="1066800"/>
          </a:xfrm>
          <a:prstGeom prst="rect">
            <a:avLst/>
          </a:prstGeom>
          <a:noFill/>
          <a:ln w="9525">
            <a:noFill/>
            <a:miter lim="800000"/>
            <a:headEnd/>
            <a:tailEnd/>
          </a:ln>
        </p:spPr>
      </p:pic>
      <p:sp>
        <p:nvSpPr>
          <p:cNvPr id="31749" name="Title Placeholder 1"/>
          <p:cNvSpPr>
            <a:spLocks noGrp="1"/>
          </p:cNvSpPr>
          <p:nvPr>
            <p:ph type="title"/>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pic>
        <p:nvPicPr>
          <p:cNvPr id="31750" name="Picture 3" descr="Unilever_tag3-01.png"/>
          <p:cNvPicPr>
            <a:picLocks noChangeAspect="1"/>
          </p:cNvPicPr>
          <p:nvPr/>
        </p:nvPicPr>
        <p:blipFill>
          <a:blip r:embed="rId9"/>
          <a:srcRect/>
          <a:stretch>
            <a:fillRect/>
          </a:stretch>
        </p:blipFill>
        <p:spPr bwMode="auto">
          <a:xfrm>
            <a:off x="8159750" y="-76200"/>
            <a:ext cx="1054100" cy="1201738"/>
          </a:xfrm>
          <a:prstGeom prst="rect">
            <a:avLst/>
          </a:prstGeom>
          <a:noFill/>
          <a:ln w="9525">
            <a:noFill/>
            <a:miter lim="800000"/>
            <a:headEnd/>
            <a:tailEnd/>
          </a:ln>
        </p:spPr>
      </p:pic>
      <p:grpSp>
        <p:nvGrpSpPr>
          <p:cNvPr id="31751" name="Group 14"/>
          <p:cNvGrpSpPr>
            <a:grpSpLocks/>
          </p:cNvGrpSpPr>
          <p:nvPr userDrawn="1"/>
        </p:nvGrpSpPr>
        <p:grpSpPr bwMode="auto">
          <a:xfrm>
            <a:off x="7304088" y="6324600"/>
            <a:ext cx="1839912" cy="550863"/>
            <a:chOff x="7303828" y="6334148"/>
            <a:chExt cx="1840172" cy="551148"/>
          </a:xfrm>
        </p:grpSpPr>
        <p:pic>
          <p:nvPicPr>
            <p:cNvPr id="31752" name="Picture 4" descr="red blue_template.jpg"/>
            <p:cNvPicPr>
              <a:picLocks noChangeAspect="1"/>
            </p:cNvPicPr>
            <p:nvPr userDrawn="1"/>
          </p:nvPicPr>
          <p:blipFill>
            <a:blip r:embed="rId10"/>
            <a:srcRect l="82239" t="92162"/>
            <a:stretch>
              <a:fillRect/>
            </a:stretch>
          </p:blipFill>
          <p:spPr bwMode="auto">
            <a:xfrm>
              <a:off x="7519916" y="6334148"/>
              <a:ext cx="1624084" cy="537500"/>
            </a:xfrm>
            <a:prstGeom prst="rect">
              <a:avLst/>
            </a:prstGeom>
            <a:noFill/>
            <a:ln w="9525">
              <a:noFill/>
              <a:miter lim="800000"/>
              <a:headEnd/>
              <a:tailEnd/>
            </a:ln>
          </p:spPr>
        </p:pic>
        <p:pic>
          <p:nvPicPr>
            <p:cNvPr id="31753" name="Picture 4" descr="red blue_template.jpg"/>
            <p:cNvPicPr>
              <a:picLocks noChangeAspect="1"/>
            </p:cNvPicPr>
            <p:nvPr userDrawn="1"/>
          </p:nvPicPr>
          <p:blipFill>
            <a:blip r:embed="rId10"/>
            <a:srcRect l="82239" t="92162"/>
            <a:stretch>
              <a:fillRect/>
            </a:stretch>
          </p:blipFill>
          <p:spPr bwMode="auto">
            <a:xfrm>
              <a:off x="7303828" y="6334148"/>
              <a:ext cx="1624084" cy="537500"/>
            </a:xfrm>
            <a:prstGeom prst="rect">
              <a:avLst/>
            </a:prstGeom>
            <a:noFill/>
            <a:ln w="9525">
              <a:noFill/>
              <a:miter lim="800000"/>
              <a:headEnd/>
              <a:tailEnd/>
            </a:ln>
          </p:spPr>
        </p:pic>
        <p:sp>
          <p:nvSpPr>
            <p:cNvPr id="18" name="TextBox 17"/>
            <p:cNvSpPr txBox="1"/>
            <p:nvPr userDrawn="1"/>
          </p:nvSpPr>
          <p:spPr>
            <a:xfrm>
              <a:off x="7526109" y="6459626"/>
              <a:ext cx="1590900" cy="425670"/>
            </a:xfrm>
            <a:prstGeom prst="rect">
              <a:avLst/>
            </a:prstGeom>
            <a:noFill/>
          </p:spPr>
          <p:txBody>
            <a:bodyPr>
              <a:spAutoFit/>
            </a:bodyPr>
            <a:lstStyle/>
            <a:p>
              <a:pPr algn="r">
                <a:lnSpc>
                  <a:spcPts val="1250"/>
                </a:lnSpc>
                <a:defRPr/>
              </a:pPr>
              <a:r>
                <a:rPr lang="en-GB" sz="1400" b="1" dirty="0">
                  <a:solidFill>
                    <a:srgbClr val="FFFFFF"/>
                  </a:solidFill>
                  <a:latin typeface="Calibri" pitchFamily="34" charset="0"/>
                  <a:ea typeface="ＭＳ Ｐゴシック" charset="-128"/>
                  <a:cs typeface="+mn-cs"/>
                </a:rPr>
                <a:t>MCO </a:t>
              </a:r>
            </a:p>
            <a:p>
              <a:pPr algn="r">
                <a:lnSpc>
                  <a:spcPts val="1250"/>
                </a:lnSpc>
                <a:defRPr/>
              </a:pPr>
              <a:r>
                <a:rPr lang="en-GB" sz="1400" b="1" dirty="0">
                  <a:solidFill>
                    <a:srgbClr val="FFFFFF"/>
                  </a:solidFill>
                  <a:latin typeface="Calibri" pitchFamily="34" charset="0"/>
                  <a:ea typeface="ＭＳ Ｐゴシック" charset="-128"/>
                  <a:cs typeface="+mn-cs"/>
                </a:rPr>
                <a:t>Toolkit</a:t>
              </a:r>
            </a:p>
          </p:txBody>
        </p:sp>
      </p:gr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85" r:id="rId5"/>
  </p:sldLayoutIdLst>
  <p:txStyles>
    <p:title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Wingdings" pitchFamily="2" charset="2"/>
        <a:buChar char="§"/>
        <a:defRPr sz="2800">
          <a:solidFill>
            <a:srgbClr val="2A71A2"/>
          </a:solidFill>
          <a:latin typeface="Calibri" pitchFamily="34" charset="0"/>
          <a:ea typeface="ＭＳ Ｐゴシック" charset="-128"/>
          <a:cs typeface="Arial"/>
        </a:defRPr>
      </a:lvl1pPr>
      <a:lvl2pPr marL="742950" indent="-285750" algn="l" defTabSz="457200" rtl="0" eaLnBrk="0" fontAlgn="base" hangingPunct="0">
        <a:spcBef>
          <a:spcPct val="20000"/>
        </a:spcBef>
        <a:spcAft>
          <a:spcPct val="0"/>
        </a:spcAft>
        <a:buFont typeface="Wingdings" pitchFamily="2" charset="2"/>
        <a:buChar char="§"/>
        <a:defRPr sz="2800">
          <a:solidFill>
            <a:srgbClr val="2A71A2"/>
          </a:solidFill>
          <a:latin typeface="Calibri" pitchFamily="34" charset="0"/>
          <a:ea typeface="ＭＳ Ｐゴシック" charset="-128"/>
          <a:cs typeface="Arial"/>
        </a:defRPr>
      </a:lvl2pPr>
      <a:lvl3pPr marL="1143000" indent="-228600" algn="l" defTabSz="457200" rtl="0" eaLnBrk="0" fontAlgn="base" hangingPunct="0">
        <a:spcBef>
          <a:spcPct val="20000"/>
        </a:spcBef>
        <a:spcAft>
          <a:spcPct val="0"/>
        </a:spcAft>
        <a:buFont typeface="Wingdings" pitchFamily="2" charset="2"/>
        <a:buChar char="§"/>
        <a:defRPr sz="2400">
          <a:solidFill>
            <a:srgbClr val="2A71A2"/>
          </a:solidFill>
          <a:latin typeface="Calibri" pitchFamily="34" charset="0"/>
          <a:ea typeface="ＭＳ Ｐゴシック" charset="-128"/>
          <a:cs typeface="Arial"/>
        </a:defRPr>
      </a:lvl3pPr>
      <a:lvl4pPr marL="1600200" indent="-228600" algn="l" defTabSz="457200" rtl="0" eaLnBrk="0" fontAlgn="base" hangingPunct="0">
        <a:spcBef>
          <a:spcPct val="20000"/>
        </a:spcBef>
        <a:spcAft>
          <a:spcPct val="0"/>
        </a:spcAft>
        <a:buFont typeface="Wingdings" pitchFamily="2" charset="2"/>
        <a:buChar char="§"/>
        <a:defRPr sz="2000">
          <a:solidFill>
            <a:srgbClr val="2A71A2"/>
          </a:solidFill>
          <a:latin typeface="Calibri" pitchFamily="34" charset="0"/>
          <a:ea typeface="ＭＳ Ｐゴシック" charset="-128"/>
          <a:cs typeface="Arial"/>
        </a:defRPr>
      </a:lvl4pPr>
      <a:lvl5pPr marL="2057400" indent="-228600" algn="l" defTabSz="457200" rtl="0" eaLnBrk="0" fontAlgn="base" hangingPunct="0">
        <a:spcBef>
          <a:spcPct val="20000"/>
        </a:spcBef>
        <a:spcAft>
          <a:spcPct val="0"/>
        </a:spcAft>
        <a:buFont typeface="Wingdings" pitchFamily="2" charset="2"/>
        <a:buChar char="§"/>
        <a:defRPr sz="2000">
          <a:solidFill>
            <a:srgbClr val="2A71A2"/>
          </a:solidFill>
          <a:latin typeface="Calibri" pitchFamily="34" charset="0"/>
          <a:ea typeface="ＭＳ Ｐゴシック" charset="-128"/>
          <a:cs typeface="Arial"/>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inside.unilever.com/AgileWorking/Pages/AgileTechnology.aspx"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inside.unilever.com/agileworking/Pages/Default.aspx"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mailto:Myles.Gilbertson@unilever.com"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sustainable-living.unilever.com/the-plan/people/office-materials/" TargetMode="External"/><Relationship Id="rId2" Type="http://schemas.openxmlformats.org/officeDocument/2006/relationships/hyperlink" Target="mailto:Luis-Carlos.P.Cabo@unilever.com"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upc.unilever.com/prd/policy_centre/execpage?pid=CDD7E116B12D8342E907075075C51B42&amp;pl=P_Policy_ID=CDD7E116B12D8342D8538E22BEED4A86" TargetMode="External"/><Relationship Id="rId2" Type="http://schemas.openxmlformats.org/officeDocument/2006/relationships/hyperlink" Target="http://i.unilever.com/portal/server.pt?in_hi_userid=102545&amp;spaceID=0&amp;ProfileID=0&amp;space=CommunityPage&amp;parentid=0&amp;control=SetCommunity&amp;PageID=0&amp;CommunityID=1215&amp;parentname=CommunityPag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p:cNvSpPr>
          <p:nvPr/>
        </p:nvSpPr>
        <p:spPr bwMode="auto">
          <a:xfrm>
            <a:off x="4502150" y="2947988"/>
            <a:ext cx="3827463" cy="3240087"/>
          </a:xfrm>
          <a:prstGeom prst="rect">
            <a:avLst/>
          </a:prstGeom>
          <a:noFill/>
          <a:ln w="9525">
            <a:noFill/>
            <a:miter lim="800000"/>
            <a:headEnd/>
            <a:tailEnd/>
          </a:ln>
        </p:spPr>
        <p:txBody>
          <a:bodyPr anchor="ctr"/>
          <a:lstStyle/>
          <a:p>
            <a:r>
              <a:rPr lang="en-GB" sz="4000" b="1" dirty="0">
                <a:solidFill>
                  <a:srgbClr val="006AB6"/>
                </a:solidFill>
                <a:latin typeface="Calibri" pitchFamily="34" charset="0"/>
              </a:rPr>
              <a:t>MCO Toolkit</a:t>
            </a:r>
          </a:p>
          <a:p>
            <a:r>
              <a:rPr lang="en-GB" sz="2800" dirty="0">
                <a:solidFill>
                  <a:srgbClr val="006AB6"/>
                </a:solidFill>
                <a:latin typeface="Calibri" pitchFamily="34" charset="0"/>
              </a:rPr>
              <a:t>Sustainable sites: document structure</a:t>
            </a:r>
          </a:p>
        </p:txBody>
      </p:sp>
    </p:spTree>
  </p:cSld>
  <p:clrMapOvr>
    <a:overrideClrMapping bg1="lt1" tx1="dk1" bg2="lt2" tx2="dk2" accent1="accent1" accent2="accent2" accent3="accent3" accent4="accent4" accent5="accent5" accent6="accent6" hlink="hlink" folHlink="folHlink"/>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type="body" idx="4294967295"/>
          </p:nvPr>
        </p:nvSpPr>
        <p:spPr>
          <a:xfrm>
            <a:off x="444500" y="1371600"/>
            <a:ext cx="8229600" cy="5651500"/>
          </a:xfrm>
        </p:spPr>
        <p:txBody>
          <a:bodyPr/>
          <a:lstStyle/>
          <a:p>
            <a:pPr marL="0" indent="0">
              <a:spcBef>
                <a:spcPts val="0"/>
              </a:spcBef>
              <a:spcAft>
                <a:spcPts val="1400"/>
              </a:spcAft>
              <a:buNone/>
            </a:pPr>
            <a:r>
              <a:rPr lang="en-GB" sz="2600" b="1" dirty="0" smtClean="0"/>
              <a:t>What is it?</a:t>
            </a:r>
          </a:p>
          <a:p>
            <a:pPr marL="0" indent="0">
              <a:spcBef>
                <a:spcPts val="0"/>
              </a:spcBef>
              <a:spcAft>
                <a:spcPts val="1400"/>
              </a:spcAft>
              <a:buNone/>
            </a:pPr>
            <a:r>
              <a:rPr lang="en-GB" sz="1600" dirty="0" smtClean="0"/>
              <a:t>Following the global external launches in London, New York, New Delhi and Rotterdam, we are keen to continue our work to support countries in launching the Unilever Sustainable Living Plan locally. We have been helping countries to create what we have called the Unilever Sustainable Living Plan "Local pages".</a:t>
            </a:r>
          </a:p>
          <a:p>
            <a:pPr marL="0" indent="0">
              <a:spcBef>
                <a:spcPts val="0"/>
              </a:spcBef>
              <a:spcAft>
                <a:spcPts val="1400"/>
              </a:spcAft>
              <a:buNone/>
            </a:pPr>
            <a:r>
              <a:rPr lang="en-GB" sz="2600" b="1" dirty="0" smtClean="0"/>
              <a:t>What’s the impact?</a:t>
            </a:r>
          </a:p>
          <a:p>
            <a:pPr marL="0" indent="0">
              <a:spcBef>
                <a:spcPts val="0"/>
              </a:spcBef>
              <a:spcAft>
                <a:spcPts val="1400"/>
              </a:spcAft>
              <a:buNone/>
            </a:pPr>
            <a:r>
              <a:rPr lang="en-GB" sz="1600" dirty="0" smtClean="0"/>
              <a:t>The idea of the local pages is to bring to life initiatives happening at a local level which will help us to deliver on The Plan targets. These are printed documents which you can use alongside the global Unilever Sustainable Living Plan booklet when you meet with KOF's and journalists. They are also useful as a start point to share best practices between countries.</a:t>
            </a:r>
          </a:p>
          <a:p>
            <a:pPr marL="0" indent="0">
              <a:spcBef>
                <a:spcPts val="0"/>
              </a:spcBef>
              <a:spcAft>
                <a:spcPts val="1400"/>
              </a:spcAft>
              <a:buNone/>
            </a:pPr>
            <a:endParaRPr lang="en-GB" sz="1600" dirty="0" smtClean="0">
              <a:solidFill>
                <a:srgbClr val="FF0000"/>
              </a:solidFill>
              <a:ea typeface="ＭＳ Ｐゴシック"/>
              <a:cs typeface="Arial" charset="0"/>
            </a:endParaRPr>
          </a:p>
        </p:txBody>
      </p:sp>
      <p:sp>
        <p:nvSpPr>
          <p:cNvPr id="4"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Improve employee health and nutrition</a:t>
            </a:r>
            <a:r>
              <a:rPr lang="en-GB" sz="2400" dirty="0" smtClean="0"/>
              <a:t/>
            </a:r>
            <a:br>
              <a:rPr lang="en-GB" sz="2400" dirty="0" smtClean="0"/>
            </a:br>
            <a:r>
              <a:rPr lang="en-GB" sz="2600" b="1" dirty="0" smtClean="0">
                <a:ea typeface="ＭＳ Ｐゴシック"/>
                <a:cs typeface="Arial" charset="0"/>
              </a:rPr>
              <a:t>Additional Information</a:t>
            </a:r>
            <a:endParaRPr lang="en-GB" sz="2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type="body" idx="4294967295"/>
          </p:nvPr>
        </p:nvSpPr>
        <p:spPr>
          <a:xfrm>
            <a:off x="444500" y="1371600"/>
            <a:ext cx="8229600" cy="5651500"/>
          </a:xfrm>
        </p:spPr>
        <p:txBody>
          <a:bodyPr/>
          <a:lstStyle/>
          <a:p>
            <a:pPr marL="0" indent="0">
              <a:spcBef>
                <a:spcPts val="0"/>
              </a:spcBef>
              <a:spcAft>
                <a:spcPts val="1400"/>
              </a:spcAft>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None/>
            </a:pPr>
            <a:r>
              <a:rPr lang="en-GB" sz="1600" b="1" dirty="0" smtClean="0"/>
              <a:t>Finished:</a:t>
            </a:r>
            <a:r>
              <a:rPr lang="en-GB" sz="1600" dirty="0" smtClean="0"/>
              <a:t> Benelux, Brazil, China, DACH, France, Greece, India, Italy, Japan, Mexico, Portugal, Spain, South Africa, Thailand, Turkey, UK &amp; Ireland and United States.</a:t>
            </a:r>
          </a:p>
          <a:p>
            <a:pPr marL="0" indent="0">
              <a:spcBef>
                <a:spcPts val="0"/>
              </a:spcBef>
              <a:spcAft>
                <a:spcPts val="1400"/>
              </a:spcAft>
              <a:buNone/>
            </a:pPr>
            <a:r>
              <a:rPr lang="en-GB" sz="1600" b="1" dirty="0" smtClean="0"/>
              <a:t>Work in progress:</a:t>
            </a:r>
            <a:r>
              <a:rPr lang="en-GB" sz="1600" dirty="0" smtClean="0"/>
              <a:t> ANZ, Indonesia, Nigeria, Nordic, Pakistan, Philippines and Russia</a:t>
            </a:r>
          </a:p>
          <a:p>
            <a:pPr marL="0" indent="0">
              <a:spcBef>
                <a:spcPts val="0"/>
              </a:spcBef>
              <a:spcAft>
                <a:spcPts val="1400"/>
              </a:spcAft>
              <a:buNone/>
            </a:pPr>
            <a:r>
              <a:rPr lang="en-GB" sz="2600" b="1" dirty="0" smtClean="0"/>
              <a:t>Where can I learn more?</a:t>
            </a:r>
          </a:p>
          <a:p>
            <a:pPr marL="0" indent="0">
              <a:spcBef>
                <a:spcPts val="0"/>
              </a:spcBef>
              <a:spcAft>
                <a:spcPts val="1400"/>
              </a:spcAft>
              <a:buNone/>
            </a:pPr>
            <a:r>
              <a:rPr lang="en-GB" sz="1600" dirty="0" smtClean="0"/>
              <a:t>Countries Local pages ZIP</a:t>
            </a:r>
          </a:p>
          <a:p>
            <a:pPr marL="0" indent="0">
              <a:spcBef>
                <a:spcPts val="0"/>
              </a:spcBef>
              <a:spcAft>
                <a:spcPts val="1400"/>
              </a:spcAft>
              <a:buNone/>
            </a:pPr>
            <a:r>
              <a:rPr lang="en-GB" sz="1600" dirty="0" smtClean="0"/>
              <a:t>Or contact: Alejandra Gonzalez</a:t>
            </a:r>
          </a:p>
          <a:p>
            <a:pPr marL="0" indent="0">
              <a:spcBef>
                <a:spcPts val="0"/>
              </a:spcBef>
              <a:spcAft>
                <a:spcPts val="1400"/>
              </a:spcAft>
              <a:buNone/>
            </a:pPr>
            <a:endParaRPr lang="en-GB" sz="1600" dirty="0" smtClean="0">
              <a:solidFill>
                <a:srgbClr val="FF0000"/>
              </a:solidFill>
              <a:ea typeface="ＭＳ Ｐゴシック"/>
              <a:cs typeface="Arial" charset="0"/>
            </a:endParaRPr>
          </a:p>
        </p:txBody>
      </p:sp>
      <p:sp>
        <p:nvSpPr>
          <p:cNvPr id="4"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Improve employee health and nutrition</a:t>
            </a:r>
            <a:r>
              <a:rPr lang="en-GB" sz="2400" dirty="0" smtClean="0"/>
              <a:t/>
            </a:r>
            <a:br>
              <a:rPr lang="en-GB" sz="2400" dirty="0" smtClean="0"/>
            </a:br>
            <a:r>
              <a:rPr lang="en-GB" sz="2600" b="1" dirty="0" smtClean="0">
                <a:ea typeface="ＭＳ Ｐゴシック"/>
                <a:cs typeface="Arial" charset="0"/>
              </a:rPr>
              <a:t>Additional Information </a:t>
            </a:r>
            <a:endParaRPr lang="en-GB" sz="2600" b="1" dirty="0"/>
          </a:p>
        </p:txBody>
      </p:sp>
    </p:spTree>
    <p:extLst>
      <p:ext uri="{BB962C8B-B14F-4D97-AF65-F5344CB8AC3E}">
        <p14:creationId xmlns:p14="http://schemas.microsoft.com/office/powerpoint/2010/main" val="130839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44500" y="1371600"/>
            <a:ext cx="8382000" cy="4349750"/>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Target</a:t>
            </a:r>
          </a:p>
          <a:p>
            <a:pPr marL="0" indent="0">
              <a:spcBef>
                <a:spcPts val="0"/>
              </a:spcBef>
              <a:spcAft>
                <a:spcPts val="1400"/>
              </a:spcAft>
              <a:buFont typeface="Wingdings" pitchFamily="2" charset="2"/>
              <a:buNone/>
            </a:pPr>
            <a:r>
              <a:rPr lang="en-GB" sz="1600" i="1" dirty="0" smtClean="0">
                <a:ea typeface="ＭＳ Ｐゴシック"/>
                <a:cs typeface="Arial" charset="0"/>
              </a:rPr>
              <a:t>“We are investing in advanced video conferencing facilities to make communication easier while reducing travel for our employees. By 2011 this network will cover more than 30 countries.”</a:t>
            </a:r>
          </a:p>
          <a:p>
            <a:pPr marL="0" indent="0">
              <a:spcBef>
                <a:spcPts val="0"/>
              </a:spcBef>
              <a:spcAft>
                <a:spcPts val="1400"/>
              </a:spcAft>
              <a:buFont typeface="Wingdings" pitchFamily="2" charset="2"/>
              <a:buNone/>
            </a:pPr>
            <a:r>
              <a:rPr lang="en-GB" sz="2600" b="1" dirty="0" smtClean="0">
                <a:ea typeface="ＭＳ Ｐゴシック"/>
                <a:cs typeface="Arial" charset="0"/>
              </a:rPr>
              <a:t>Next steps</a:t>
            </a:r>
          </a:p>
          <a:p>
            <a:pPr marL="0" indent="0">
              <a:spcBef>
                <a:spcPts val="0"/>
              </a:spcBef>
              <a:spcAft>
                <a:spcPts val="1400"/>
              </a:spcAft>
              <a:buNone/>
            </a:pPr>
            <a:r>
              <a:rPr lang="en-GB" sz="1600" dirty="0" smtClean="0"/>
              <a:t>This year, we will be extending these facilities to encompass 100VE and port Sunlight in the UK, </a:t>
            </a:r>
            <a:r>
              <a:rPr lang="en-GB" sz="1600" dirty="0" err="1" smtClean="0"/>
              <a:t>Cenu</a:t>
            </a:r>
            <a:r>
              <a:rPr lang="en-GB" sz="1600" dirty="0" smtClean="0"/>
              <a:t> and </a:t>
            </a:r>
            <a:r>
              <a:rPr lang="en-GB" sz="1600" dirty="0" err="1" smtClean="0"/>
              <a:t>Rochavera</a:t>
            </a:r>
            <a:r>
              <a:rPr lang="en-GB" sz="1600" dirty="0" smtClean="0"/>
              <a:t> in Brazil, </a:t>
            </a:r>
            <a:r>
              <a:rPr lang="en-GB" sz="1600" dirty="0" err="1" smtClean="0"/>
              <a:t>Helibronn</a:t>
            </a:r>
            <a:r>
              <a:rPr lang="en-GB" sz="1600" dirty="0" smtClean="0"/>
              <a:t> in Germany, Brussels in Belgium, Schaffhausen in Switzerland and Moscow, Russia.</a:t>
            </a:r>
            <a:endParaRPr lang="en-GB" sz="1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To reduce our corporate carbon footprint from travel we need to measure it, avoid travel where possible by using online technologies, and adopt carbon-saving behaviour while we are away. Click on the actions below to learn more about how you can do this:</a:t>
            </a:r>
          </a:p>
          <a:p>
            <a:pPr marL="0" indent="0">
              <a:buFont typeface="Wingdings" pitchFamily="2" charset="2"/>
              <a:buNone/>
            </a:pPr>
            <a:endParaRPr lang="en-GB" sz="1600" dirty="0" smtClean="0">
              <a:ea typeface="ＭＳ Ｐゴシック"/>
              <a:cs typeface="Arial" charset="0"/>
            </a:endParaRPr>
          </a:p>
        </p:txBody>
      </p:sp>
      <p:graphicFrame>
        <p:nvGraphicFramePr>
          <p:cNvPr id="5" name="Group 66"/>
          <p:cNvGraphicFramePr>
            <a:graphicFrameLocks noGrp="1"/>
          </p:cNvGraphicFramePr>
          <p:nvPr>
            <p:extLst>
              <p:ext uri="{D42A27DB-BD31-4B8C-83A1-F6EECF244321}">
                <p14:modId xmlns:p14="http://schemas.microsoft.com/office/powerpoint/2010/main" val="1190252681"/>
              </p:ext>
            </p:extLst>
          </p:nvPr>
        </p:nvGraphicFramePr>
        <p:xfrm>
          <a:off x="444500" y="5003201"/>
          <a:ext cx="4927600" cy="1676999"/>
        </p:xfrm>
        <a:graphic>
          <a:graphicData uri="http://schemas.openxmlformats.org/drawingml/2006/table">
            <a:tbl>
              <a:tblPr firstRow="1"/>
              <a:tblGrid>
                <a:gridCol w="4927600"/>
              </a:tblGrid>
              <a:tr h="230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356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Virtual collaboration technologies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Save carbon while you travel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330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Other recommendations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355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cs typeface="Arial" charset="0"/>
                        </a:rPr>
                        <a:t>Friendly vehicles and shuttle buses to reduce GHG emissions</a:t>
                      </a:r>
                      <a:endPar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sp>
        <p:nvSpPr>
          <p:cNvPr id="6"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Reduce employee travel</a:t>
            </a:r>
            <a:r>
              <a:rPr lang="en-GB" sz="2400" dirty="0" smtClean="0"/>
              <a:t/>
            </a:r>
            <a:br>
              <a:rPr lang="en-GB" sz="2400" dirty="0" smtClean="0"/>
            </a:br>
            <a:r>
              <a:rPr lang="en-GB" sz="2600" b="1" dirty="0" smtClean="0">
                <a:cs typeface="Arial" charset="0"/>
              </a:rPr>
              <a:t>Introduction</a:t>
            </a:r>
            <a:endParaRPr lang="en-GB" sz="2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427038" y="1371600"/>
            <a:ext cx="8526462" cy="5270500"/>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You can use virtual collaboration technologies for effective collaboration with colleagues no matter where they are located. Examples include: </a:t>
            </a:r>
            <a:r>
              <a:rPr lang="en-GB" sz="1600" dirty="0" err="1" smtClean="0"/>
              <a:t>tele</a:t>
            </a:r>
            <a:r>
              <a:rPr lang="en-GB" sz="1600" dirty="0" smtClean="0"/>
              <a:t>-presence, traditional videoconferencing, webcams, audio conferencing, Live Meeting, web casting, and virtual team spaces for sharing data.</a:t>
            </a:r>
          </a:p>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There are now 54 rooms globally</a:t>
            </a:r>
            <a:r>
              <a:rPr lang="en-GB" sz="1600" dirty="0" smtClean="0">
                <a:solidFill>
                  <a:srgbClr val="005CA8"/>
                </a:solidFill>
              </a:rPr>
              <a:t> </a:t>
            </a:r>
            <a:r>
              <a:rPr lang="en-GB" sz="1600" dirty="0" smtClean="0"/>
              <a:t>in Unilever and they are available for everyone to use.</a:t>
            </a:r>
          </a:p>
          <a:p>
            <a:pPr marL="0" indent="0">
              <a:spcBef>
                <a:spcPts val="0"/>
              </a:spcBef>
              <a:spcAft>
                <a:spcPts val="1400"/>
              </a:spcAft>
              <a:buNone/>
            </a:pPr>
            <a:r>
              <a:rPr lang="en-GB" sz="2600" b="1" dirty="0" smtClean="0"/>
              <a:t>What is the impact?</a:t>
            </a:r>
            <a:endParaRPr lang="en-GB" sz="2600" dirty="0" smtClean="0"/>
          </a:p>
          <a:p>
            <a:pPr marL="0" indent="0">
              <a:spcBef>
                <a:spcPts val="0"/>
              </a:spcBef>
              <a:spcAft>
                <a:spcPts val="1400"/>
              </a:spcAft>
              <a:buNone/>
            </a:pPr>
            <a:r>
              <a:rPr lang="en-GB" sz="1600" dirty="0" smtClean="0"/>
              <a:t>In 2010, teleconferencing cut our carbon emissions by around 26,000 tonnes and saved around $31 million  in travel costs. It also replaced around 4,572 short-haul and 5,791 long-haul flights</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err="1" smtClean="0"/>
              <a:t>Inside.Unilever</a:t>
            </a:r>
            <a:r>
              <a:rPr lang="en-GB" sz="1600" dirty="0" smtClean="0"/>
              <a:t> link: </a:t>
            </a:r>
            <a:r>
              <a:rPr lang="en-GB" sz="1000" u="sng" dirty="0" smtClean="0">
                <a:hlinkClick r:id="rId2"/>
              </a:rPr>
              <a:t>http://inside.unilever.com/AgileWorking/Pages/AgileTechnology.aspx</a:t>
            </a:r>
            <a:r>
              <a:rPr lang="en-GB" sz="1000" dirty="0" smtClean="0"/>
              <a:t> </a:t>
            </a:r>
          </a:p>
          <a:p>
            <a:pPr marL="0" indent="0">
              <a:spcBef>
                <a:spcPts val="0"/>
              </a:spcBef>
              <a:spcAft>
                <a:spcPts val="1400"/>
              </a:spcAft>
              <a:buNone/>
            </a:pPr>
            <a:r>
              <a:rPr lang="en-GB" sz="1600" dirty="0" smtClean="0"/>
              <a:t>Or contact: Ian Dunning. </a:t>
            </a:r>
            <a:r>
              <a:rPr lang="en-GB" sz="1600" dirty="0" smtClean="0">
                <a:solidFill>
                  <a:srgbClr val="FF0000"/>
                </a:solidFill>
              </a:rPr>
              <a:t>Please include </a:t>
            </a:r>
            <a:r>
              <a:rPr lang="en-GB" sz="1600" dirty="0" err="1" smtClean="0">
                <a:solidFill>
                  <a:srgbClr val="FF0000"/>
                </a:solidFill>
              </a:rPr>
              <a:t>tele</a:t>
            </a:r>
            <a:r>
              <a:rPr lang="en-GB" sz="1600" dirty="0" smtClean="0">
                <a:solidFill>
                  <a:srgbClr val="FF0000"/>
                </a:solidFill>
              </a:rPr>
              <a:t>-presence icon</a:t>
            </a:r>
          </a:p>
          <a:p>
            <a:pPr marL="0" indent="0">
              <a:buNone/>
            </a:pPr>
            <a:endParaRPr lang="en-GB" sz="1600" dirty="0" smtClean="0">
              <a:ea typeface="ＭＳ Ｐゴシック"/>
              <a:cs typeface="Arial" charset="0"/>
            </a:endParaRPr>
          </a:p>
          <a:p>
            <a:pPr marL="0" indent="0">
              <a:buNone/>
            </a:pPr>
            <a:endParaRPr lang="en-GB" sz="1600" dirty="0" smtClean="0">
              <a:ea typeface="ＭＳ Ｐゴシック"/>
              <a:cs typeface="Arial" charset="0"/>
            </a:endParaRPr>
          </a:p>
        </p:txBody>
      </p:sp>
      <p:sp>
        <p:nvSpPr>
          <p:cNvPr id="5"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Reduce employee travel</a:t>
            </a:r>
            <a:r>
              <a:rPr lang="en-GB" sz="2400" dirty="0" smtClean="0"/>
              <a:t/>
            </a:r>
            <a:br>
              <a:rPr lang="en-GB" sz="2400" dirty="0" smtClean="0"/>
            </a:br>
            <a:r>
              <a:rPr lang="en-GB" sz="2600" b="1" dirty="0" smtClean="0">
                <a:ea typeface="ＭＳ Ｐゴシック"/>
                <a:cs typeface="Arial" charset="0"/>
              </a:rPr>
              <a:t>Virtual collaboration technologies</a:t>
            </a:r>
            <a:endParaRPr lang="en-GB" sz="2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57200" y="1358900"/>
            <a:ext cx="8229600" cy="47672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If you do travel, we want you to have the lowest impact possible. There are a few ways that you can do this, such as choosing a different mode of transport. </a:t>
            </a:r>
          </a:p>
          <a:p>
            <a:pPr marL="0" indent="0">
              <a:spcBef>
                <a:spcPts val="0"/>
              </a:spcBef>
              <a:spcAft>
                <a:spcPts val="1400"/>
              </a:spcAft>
              <a:buNone/>
            </a:pPr>
            <a:r>
              <a:rPr lang="en-GB" sz="2600" b="1" dirty="0" smtClean="0"/>
              <a:t>What is the impact?</a:t>
            </a:r>
            <a:endParaRPr lang="en-GB" sz="2600" dirty="0" smtClean="0"/>
          </a:p>
          <a:p>
            <a:pPr marL="0" indent="0">
              <a:spcBef>
                <a:spcPts val="0"/>
              </a:spcBef>
              <a:spcAft>
                <a:spcPts val="1400"/>
              </a:spcAft>
              <a:buNone/>
            </a:pPr>
            <a:r>
              <a:rPr lang="en-GB" sz="1400" dirty="0" smtClean="0"/>
              <a:t>This is difficult to quantify. However, if all of Unilever’s 174,000 employees used these tips, the savings would really add up.</a:t>
            </a:r>
            <a:endParaRPr lang="en-GB" sz="1400" b="1" dirty="0" smtClean="0"/>
          </a:p>
          <a:p>
            <a:pPr marL="0" indent="0">
              <a:spcBef>
                <a:spcPts val="0"/>
              </a:spcBef>
              <a:spcAft>
                <a:spcPts val="1400"/>
              </a:spcAft>
              <a:buNone/>
            </a:pPr>
            <a:r>
              <a:rPr lang="en-GB" sz="2600" b="1" dirty="0" smtClean="0"/>
              <a:t>Where can I learn more?</a:t>
            </a:r>
            <a:r>
              <a:rPr lang="en-GB" sz="2600" dirty="0" smtClean="0"/>
              <a:t> </a:t>
            </a:r>
            <a:endParaRPr lang="en-GB" sz="1600" dirty="0" smtClean="0"/>
          </a:p>
          <a:p>
            <a:pPr marL="0" indent="0">
              <a:spcBef>
                <a:spcPts val="0"/>
              </a:spcBef>
              <a:spcAft>
                <a:spcPts val="1400"/>
              </a:spcAft>
              <a:buNone/>
            </a:pPr>
            <a:r>
              <a:rPr lang="en-GB" sz="1600" dirty="0" smtClean="0"/>
              <a:t>If you do need to travel, here are 9 simple tips to help you save carbon while you are away. </a:t>
            </a:r>
          </a:p>
          <a:p>
            <a:pPr marL="0" indent="0">
              <a:spcBef>
                <a:spcPts val="0"/>
              </a:spcBef>
              <a:spcAft>
                <a:spcPts val="1400"/>
              </a:spcAft>
              <a:buNone/>
            </a:pPr>
            <a:r>
              <a:rPr lang="en-GB" sz="1600" dirty="0" smtClean="0"/>
              <a:t>Click to Travel Development_ 9 SMART Carbon Tips</a:t>
            </a:r>
            <a:endParaRPr lang="en-GB" sz="1600" dirty="0" smtClean="0">
              <a:solidFill>
                <a:srgbClr val="FF0000"/>
              </a:solidFill>
              <a:ea typeface="ＭＳ Ｐゴシック"/>
              <a:cs typeface="Arial" charset="0"/>
            </a:endParaRPr>
          </a:p>
        </p:txBody>
      </p:sp>
      <p:sp>
        <p:nvSpPr>
          <p:cNvPr id="4"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Reduce employee travel</a:t>
            </a:r>
            <a:r>
              <a:rPr lang="en-GB" sz="2400" dirty="0" smtClean="0"/>
              <a:t/>
            </a:r>
            <a:br>
              <a:rPr lang="en-GB" sz="2400" dirty="0" smtClean="0"/>
            </a:br>
            <a:r>
              <a:rPr lang="en-GB" sz="2600" b="1" dirty="0" smtClean="0">
                <a:ea typeface="ＭＳ Ｐゴシック"/>
                <a:cs typeface="Arial" charset="0"/>
              </a:rPr>
              <a:t>Save carbon while you travel</a:t>
            </a:r>
            <a:endParaRPr lang="en-GB" sz="2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p:cNvSpPr>
          <p:nvPr>
            <p:ph type="body" idx="4294967295"/>
          </p:nvPr>
        </p:nvSpPr>
        <p:spPr>
          <a:xfrm>
            <a:off x="444501" y="1358900"/>
            <a:ext cx="8356600" cy="5683250"/>
          </a:xfrm>
        </p:spPr>
        <p:txBody>
          <a:bodyPr/>
          <a:lstStyle/>
          <a:p>
            <a:pPr marL="0" lvl="1" indent="0" eaLnBrk="1" hangingPunct="1">
              <a:spcBef>
                <a:spcPts val="0"/>
              </a:spcBef>
              <a:spcAft>
                <a:spcPts val="1400"/>
              </a:spcAft>
              <a:buNone/>
            </a:pPr>
            <a:r>
              <a:rPr lang="en-GB" sz="2600" b="1" dirty="0" smtClean="0">
                <a:latin typeface="+mj-lt"/>
                <a:ea typeface="ＭＳ Ｐゴシック"/>
                <a:cs typeface="Arial" charset="0"/>
              </a:rPr>
              <a:t>What is it?</a:t>
            </a:r>
          </a:p>
          <a:p>
            <a:pPr marL="0" lvl="1" indent="0" eaLnBrk="1" hangingPunct="1">
              <a:spcBef>
                <a:spcPts val="0"/>
              </a:spcBef>
              <a:spcAft>
                <a:spcPts val="1400"/>
              </a:spcAft>
              <a:buNone/>
            </a:pPr>
            <a:r>
              <a:rPr lang="en-GB" sz="1600" dirty="0" smtClean="0">
                <a:latin typeface="+mj-lt"/>
                <a:ea typeface="ＭＳ Ｐゴシック"/>
                <a:cs typeface="Arial" charset="0"/>
              </a:rPr>
              <a:t>We can introduce electric vehicles and shuttle buses to encourage employees to use public transport more, and their cars less. This will help us reduce the carbon impact of employee travel and engage employees in an environmentally-friendly activity – creating less noise and pollution for our communities.   </a:t>
            </a:r>
            <a:endParaRPr lang="en-GB" sz="1600" dirty="0">
              <a:latin typeface="+mj-lt"/>
              <a:ea typeface="ＭＳ Ｐゴシック"/>
              <a:cs typeface="Arial" charset="0"/>
            </a:endParaRPr>
          </a:p>
          <a:p>
            <a:pPr marL="0" indent="0">
              <a:spcBef>
                <a:spcPts val="0"/>
              </a:spcBef>
              <a:spcAft>
                <a:spcPts val="1400"/>
              </a:spcAft>
              <a:buNone/>
            </a:pPr>
            <a:r>
              <a:rPr lang="en-GB" sz="2600" b="1" dirty="0" smtClean="0">
                <a:latin typeface="+mj-lt"/>
                <a:ea typeface="ＭＳ Ｐゴシック"/>
                <a:cs typeface="Arial" charset="0"/>
              </a:rPr>
              <a:t>What case studies are there?</a:t>
            </a:r>
            <a:endParaRPr lang="en-GB" sz="2600" dirty="0" smtClean="0">
              <a:latin typeface="+mj-lt"/>
              <a:ea typeface="ＭＳ Ｐゴシック"/>
              <a:cs typeface="Arial" charset="0"/>
            </a:endParaRPr>
          </a:p>
          <a:p>
            <a:pPr marL="0" lvl="1" indent="0" eaLnBrk="1" hangingPunct="1">
              <a:spcBef>
                <a:spcPts val="0"/>
              </a:spcBef>
              <a:spcAft>
                <a:spcPts val="1400"/>
              </a:spcAft>
              <a:buNone/>
            </a:pPr>
            <a:r>
              <a:rPr lang="en-GB" sz="1600" dirty="0" smtClean="0">
                <a:latin typeface="+mj-lt"/>
                <a:ea typeface="ＭＳ Ｐゴシック"/>
                <a:cs typeface="Arial" charset="0"/>
              </a:rPr>
              <a:t>China head office, the first business in Shanghai to use electric vehicles, runs 10 hybrid shuttle buses every day. </a:t>
            </a:r>
            <a:endParaRPr lang="en-GB" sz="1600" b="1" dirty="0" smtClean="0">
              <a:latin typeface="+mj-lt"/>
              <a:ea typeface="ＭＳ Ｐゴシック"/>
              <a:cs typeface="Arial" charset="0"/>
            </a:endParaRPr>
          </a:p>
          <a:p>
            <a:pPr marL="0" lvl="1" indent="0" eaLnBrk="1" hangingPunct="1">
              <a:spcBef>
                <a:spcPts val="0"/>
              </a:spcBef>
              <a:spcAft>
                <a:spcPts val="1400"/>
              </a:spcAft>
              <a:buNone/>
            </a:pPr>
            <a:r>
              <a:rPr lang="en-GB" sz="2600" b="1" dirty="0" smtClean="0">
                <a:latin typeface="+mj-lt"/>
                <a:ea typeface="ＭＳ Ｐゴシック"/>
                <a:cs typeface="Arial" charset="0"/>
              </a:rPr>
              <a:t>What is the impact?</a:t>
            </a:r>
          </a:p>
          <a:p>
            <a:pPr marL="0" lvl="2" indent="0" eaLnBrk="1" hangingPunct="1">
              <a:spcBef>
                <a:spcPts val="0"/>
              </a:spcBef>
              <a:spcAft>
                <a:spcPts val="1400"/>
              </a:spcAft>
              <a:buNone/>
            </a:pPr>
            <a:r>
              <a:rPr lang="en-GB" sz="1600" dirty="0" smtClean="0">
                <a:latin typeface="+mj-lt"/>
                <a:ea typeface="ＭＳ Ｐゴシック"/>
                <a:cs typeface="Arial" charset="0"/>
              </a:rPr>
              <a:t>By engaging employees in this activity we can help raise their awareness and encourage them to adopt a more sustainable lifestyle.   </a:t>
            </a:r>
          </a:p>
          <a:p>
            <a:pPr marL="0" lvl="2" indent="0" eaLnBrk="1" hangingPunct="1">
              <a:spcBef>
                <a:spcPts val="0"/>
              </a:spcBef>
              <a:spcAft>
                <a:spcPts val="1400"/>
              </a:spcAft>
              <a:buNone/>
            </a:pPr>
            <a:r>
              <a:rPr lang="en-GB" sz="1600" dirty="0" smtClean="0">
                <a:latin typeface="+mj-lt"/>
                <a:ea typeface="ＭＳ Ｐゴシック"/>
                <a:cs typeface="Arial" charset="0"/>
              </a:rPr>
              <a:t>Potential policy implementation or integration?</a:t>
            </a:r>
          </a:p>
        </p:txBody>
      </p:sp>
      <p:sp>
        <p:nvSpPr>
          <p:cNvPr id="84995" name="WordArt 4"/>
          <p:cNvSpPr>
            <a:spLocks noChangeArrowheads="1" noChangeShapeType="1" noTextEdit="1"/>
          </p:cNvSpPr>
          <p:nvPr/>
        </p:nvSpPr>
        <p:spPr bwMode="auto">
          <a:xfrm flipH="1">
            <a:off x="3622355" y="3654697"/>
            <a:ext cx="45719" cy="8704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5"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Reduce employee travel</a:t>
            </a:r>
            <a:r>
              <a:rPr lang="en-GB" sz="2400" dirty="0" smtClean="0"/>
              <a:t/>
            </a:r>
            <a:br>
              <a:rPr lang="en-GB" sz="2400" dirty="0" smtClean="0"/>
            </a:br>
            <a:r>
              <a:rPr lang="en-GB" sz="2300" b="1" dirty="0" smtClean="0">
                <a:ea typeface="ＭＳ Ｐゴシック"/>
                <a:cs typeface="Arial" charset="0"/>
              </a:rPr>
              <a:t>Green vehicles and shuttle buses to reduce GHG emissions</a:t>
            </a:r>
            <a:endParaRPr lang="en-GB" sz="23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42913" y="1384300"/>
            <a:ext cx="8229600" cy="1360488"/>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Target</a:t>
            </a:r>
          </a:p>
          <a:p>
            <a:pPr marL="0" indent="0">
              <a:spcBef>
                <a:spcPts val="0"/>
              </a:spcBef>
              <a:spcAft>
                <a:spcPts val="1400"/>
              </a:spcAft>
              <a:buFont typeface="Wingdings" pitchFamily="2" charset="2"/>
              <a:buNone/>
            </a:pPr>
            <a:r>
              <a:rPr lang="en-GB" sz="1600" i="1" dirty="0" smtClean="0">
                <a:ea typeface="ＭＳ Ｐゴシック"/>
                <a:cs typeface="Arial" charset="0"/>
              </a:rPr>
              <a:t>"By 2020 we will halve the energy (kWh) purchased per occupant for the offices in our top 21 countries versus 2010.”</a:t>
            </a:r>
            <a:endParaRPr lang="en-GB" sz="1600" dirty="0" smtClean="0"/>
          </a:p>
          <a:p>
            <a:pPr marL="0" indent="0">
              <a:spcBef>
                <a:spcPts val="0"/>
              </a:spcBef>
              <a:spcAft>
                <a:spcPts val="1400"/>
              </a:spcAft>
              <a:buNone/>
            </a:pPr>
            <a:r>
              <a:rPr lang="en-GB" sz="2600" b="1" dirty="0" smtClean="0"/>
              <a:t>Next steps</a:t>
            </a:r>
          </a:p>
          <a:p>
            <a:pPr marL="0" indent="0">
              <a:spcBef>
                <a:spcPts val="0"/>
              </a:spcBef>
              <a:spcAft>
                <a:spcPts val="1400"/>
              </a:spcAft>
              <a:buNone/>
            </a:pPr>
            <a:r>
              <a:rPr lang="en-GB" sz="1600" dirty="0" smtClean="0"/>
              <a:t>We have a comprehensive set of actions in Quarter 2. By the end, we will have completed our Baseline &amp; Roadmap and produced our first quarterly report. We will also have piloted our PC power management programme and deployed Agile working in: Sao Paulo, 100VE, Rome, Moscow and Sydney.</a:t>
            </a:r>
          </a:p>
          <a:p>
            <a:pPr marL="0" indent="0">
              <a:spcBef>
                <a:spcPts val="0"/>
              </a:spcBef>
              <a:spcAft>
                <a:spcPts val="1400"/>
              </a:spcAft>
              <a:buNone/>
            </a:pPr>
            <a:r>
              <a:rPr lang="en-GB" sz="1600" dirty="0" smtClean="0"/>
              <a:t>Quarter 3 and 4 are no less ambitious, we hope to have rolled out global PC power management deployment, depending on the success of the pilot. We will also have deployed Agile working in Englewood Cliffs (Q3) and Jakarta (Q3 &amp; Q4).</a:t>
            </a:r>
          </a:p>
          <a:p>
            <a:pPr marL="0" indent="0">
              <a:spcBef>
                <a:spcPts val="0"/>
              </a:spcBef>
              <a:spcAft>
                <a:spcPts val="1400"/>
              </a:spcAft>
              <a:buFont typeface="Wingdings" pitchFamily="2" charset="2"/>
              <a:buNone/>
            </a:pPr>
            <a:endParaRPr lang="en-GB" sz="1600" dirty="0" smtClean="0">
              <a:solidFill>
                <a:srgbClr val="FF0000"/>
              </a:solidFill>
              <a:ea typeface="ＭＳ Ｐゴシック"/>
              <a:cs typeface="Arial" charset="0"/>
            </a:endParaRPr>
          </a:p>
          <a:p>
            <a:pPr marL="0" indent="0">
              <a:spcBef>
                <a:spcPts val="0"/>
              </a:spcBef>
              <a:spcAft>
                <a:spcPts val="1400"/>
              </a:spcAft>
              <a:buFont typeface="Wingdings" pitchFamily="2" charset="2"/>
              <a:buNone/>
            </a:pPr>
            <a:endParaRPr lang="en-GB" sz="2000" dirty="0" smtClean="0">
              <a:solidFill>
                <a:srgbClr val="FF0000"/>
              </a:solidFill>
              <a:ea typeface="ＭＳ Ｐゴシック"/>
              <a:cs typeface="Arial" charset="0"/>
            </a:endParaRPr>
          </a:p>
        </p:txBody>
      </p:sp>
      <p:sp>
        <p:nvSpPr>
          <p:cNvPr id="5"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Reducing energy consumption in our offices</a:t>
            </a:r>
            <a:r>
              <a:rPr lang="en-GB" sz="2400" dirty="0" smtClean="0"/>
              <a:t/>
            </a:r>
            <a:br>
              <a:rPr lang="en-GB" sz="2400" dirty="0" smtClean="0"/>
            </a:br>
            <a:r>
              <a:rPr lang="en-GB" sz="2400" b="1" dirty="0" smtClean="0">
                <a:cs typeface="Arial" charset="0"/>
              </a:rPr>
              <a:t>Introduction</a:t>
            </a:r>
            <a:endParaRPr lang="en-GB" sz="2300" b="1" dirty="0"/>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44500" y="1384300"/>
            <a:ext cx="7112000" cy="1512888"/>
          </a:xfrm>
        </p:spPr>
        <p:txBody>
          <a:bodyPr/>
          <a:lstStyle/>
          <a:p>
            <a:pPr marL="0" indent="0">
              <a:spcBef>
                <a:spcPts val="0"/>
              </a:spcBef>
              <a:spcAft>
                <a:spcPts val="1400"/>
              </a:spcAft>
              <a:buFont typeface="Wingdings" pitchFamily="2" charset="2"/>
              <a:buNone/>
            </a:pPr>
            <a:r>
              <a:rPr lang="en-GB" sz="1600" dirty="0" smtClean="0">
                <a:ea typeface="ＭＳ Ｐゴシック"/>
                <a:cs typeface="Arial" charset="0"/>
              </a:rPr>
              <a:t>We can all play a part in cutting energy consumption in the workplace by changing our day-to-day behaviour and practices. </a:t>
            </a:r>
          </a:p>
          <a:p>
            <a:pPr marL="0" indent="0">
              <a:spcBef>
                <a:spcPts val="0"/>
              </a:spcBef>
              <a:spcAft>
                <a:spcPts val="1400"/>
              </a:spcAft>
              <a:buFont typeface="Wingdings" pitchFamily="2" charset="2"/>
              <a:buNone/>
            </a:pPr>
            <a:r>
              <a:rPr lang="en-GB" sz="1600" dirty="0" smtClean="0">
                <a:ea typeface="ＭＳ Ｐゴシック"/>
                <a:cs typeface="Arial" charset="0"/>
              </a:rPr>
              <a:t>Click below to find out more about the most effective ways to do this:</a:t>
            </a:r>
          </a:p>
          <a:p>
            <a:pPr>
              <a:spcBef>
                <a:spcPts val="0"/>
              </a:spcBef>
              <a:spcAft>
                <a:spcPts val="1400"/>
              </a:spcAft>
              <a:buNone/>
            </a:pPr>
            <a:endParaRPr lang="en-GB" sz="1600" dirty="0" smtClean="0"/>
          </a:p>
        </p:txBody>
      </p:sp>
      <p:graphicFrame>
        <p:nvGraphicFramePr>
          <p:cNvPr id="46146" name="Group 66"/>
          <p:cNvGraphicFramePr>
            <a:graphicFrameLocks noGrp="1"/>
          </p:cNvGraphicFramePr>
          <p:nvPr>
            <p:extLst>
              <p:ext uri="{D42A27DB-BD31-4B8C-83A1-F6EECF244321}">
                <p14:modId xmlns:p14="http://schemas.microsoft.com/office/powerpoint/2010/main" val="3293727077"/>
              </p:ext>
            </p:extLst>
          </p:nvPr>
        </p:nvGraphicFramePr>
        <p:xfrm>
          <a:off x="444500" y="2614637"/>
          <a:ext cx="4067175" cy="204073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Quick wins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Procedure for potential solar heat system installation</a:t>
                      </a:r>
                      <a:endParaRPr kumimoji="0" lang="en-GB" sz="2400" b="0" i="0" u="none" strike="noStrike" cap="none" normalizeH="0" baseline="0" dirty="0" smtClean="0">
                        <a:ln>
                          <a:noFill/>
                        </a:ln>
                        <a:solidFill>
                          <a:srgbClr val="2A71A2"/>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Energy Audits</a:t>
                      </a:r>
                      <a:endParaRPr kumimoji="0" lang="en-GB" sz="1400" b="0" i="0" u="none" strike="noStrike" cap="none" normalizeH="0" baseline="0" dirty="0" smtClean="0">
                        <a:ln>
                          <a:noFill/>
                        </a:ln>
                        <a:solidFill>
                          <a:srgbClr val="FF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Pre-feasibility study for hot water heating conversion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Energy efficient  light bulb replacement</a:t>
                      </a:r>
                      <a:endParaRPr kumimoji="0" lang="en-GB" sz="1400" b="0" i="0" u="none" strike="noStrike" cap="none" normalizeH="0" baseline="0" dirty="0" smtClean="0">
                        <a:ln>
                          <a:noFill/>
                        </a:ln>
                        <a:solidFill>
                          <a:srgbClr val="FF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graphicFrame>
        <p:nvGraphicFramePr>
          <p:cNvPr id="8" name="Group 66"/>
          <p:cNvGraphicFramePr>
            <a:graphicFrameLocks noGrp="1"/>
          </p:cNvGraphicFramePr>
          <p:nvPr>
            <p:extLst>
              <p:ext uri="{D42A27DB-BD31-4B8C-83A1-F6EECF244321}">
                <p14:modId xmlns:p14="http://schemas.microsoft.com/office/powerpoint/2010/main" val="2944852570"/>
              </p:ext>
            </p:extLst>
          </p:nvPr>
        </p:nvGraphicFramePr>
        <p:xfrm>
          <a:off x="4826000" y="2614637"/>
          <a:ext cx="4067175" cy="350905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Other recommendations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Smart meter installation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Low energy lighting</a:t>
                      </a:r>
                      <a:endParaRPr kumimoji="0" lang="en-GB" sz="1400" b="0" i="0" u="none" strike="noStrike" cap="none" normalizeH="0" baseline="0" dirty="0" smtClean="0">
                        <a:ln>
                          <a:noFill/>
                        </a:ln>
                        <a:solidFill>
                          <a:srgbClr val="FF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Light sensing dimmers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Motion or heat detecting sensors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Reduce Printing Devices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Solar hot water installations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Agile working deployment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graphicFrame>
        <p:nvGraphicFramePr>
          <p:cNvPr id="9" name="Group 66"/>
          <p:cNvGraphicFramePr>
            <a:graphicFrameLocks noGrp="1"/>
          </p:cNvGraphicFramePr>
          <p:nvPr>
            <p:extLst>
              <p:ext uri="{D42A27DB-BD31-4B8C-83A1-F6EECF244321}">
                <p14:modId xmlns:p14="http://schemas.microsoft.com/office/powerpoint/2010/main" val="1852724251"/>
              </p:ext>
            </p:extLst>
          </p:nvPr>
        </p:nvGraphicFramePr>
        <p:xfrm>
          <a:off x="444500" y="4799037"/>
          <a:ext cx="4067175" cy="83089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Global Initiatives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PC power management software deployment. (pilot running in Q3)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sp>
        <p:nvSpPr>
          <p:cNvPr id="7" name="Title 4"/>
          <p:cNvSpPr txBox="1">
            <a:spLocks/>
          </p:cNvSpPr>
          <p:nvPr/>
        </p:nvSpPr>
        <p:spPr bwMode="auto">
          <a:xfrm>
            <a:off x="457200" y="1270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a:t>
            </a:r>
            <a:r>
              <a:rPr lang="en-GB" sz="2000" dirty="0" smtClean="0"/>
              <a:t>Reducing energy consumption in our offices</a:t>
            </a:r>
            <a:r>
              <a:rPr lang="en-GB" sz="2400" dirty="0" smtClean="0"/>
              <a:t/>
            </a:r>
            <a:br>
              <a:rPr lang="en-GB" sz="2400" dirty="0" smtClean="0"/>
            </a:br>
            <a:r>
              <a:rPr lang="en-GB" sz="2400" b="1" dirty="0" smtClean="0">
                <a:cs typeface="Arial" charset="0"/>
              </a:rPr>
              <a:t>Introduction</a:t>
            </a:r>
            <a:endParaRPr lang="en-GB" sz="2300" b="1" dirty="0"/>
          </a:p>
        </p:txBody>
      </p:sp>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5"/>
          <p:cNvSpPr>
            <a:spLocks noGrp="1"/>
          </p:cNvSpPr>
          <p:nvPr>
            <p:ph sz="half" idx="2"/>
          </p:nvPr>
        </p:nvSpPr>
        <p:spPr>
          <a:xfrm>
            <a:off x="444500" y="1384300"/>
            <a:ext cx="8262937"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We will use smart software to manage our PC’s power better. It will shut down and reinstate power after a designated time, ‘hibernate’ the computer when it’s idle - and monitor the PC’s power consumption.</a:t>
            </a:r>
          </a:p>
          <a:p>
            <a:pPr marL="0" indent="0">
              <a:spcBef>
                <a:spcPts val="0"/>
              </a:spcBef>
              <a:spcAft>
                <a:spcPts val="1400"/>
              </a:spcAft>
              <a:buNone/>
            </a:pPr>
            <a:r>
              <a:rPr lang="en-GB" sz="2600" b="1" dirty="0" smtClean="0">
                <a:ea typeface="ＭＳ Ｐゴシック"/>
                <a:cs typeface="Arial" charset="0"/>
              </a:rPr>
              <a:t>What is the impact? </a:t>
            </a:r>
            <a:endParaRPr lang="en-GB" sz="2600" dirty="0" smtClean="0">
              <a:ea typeface="ＭＳ Ｐゴシック"/>
              <a:cs typeface="Arial" charset="0"/>
            </a:endParaRPr>
          </a:p>
          <a:p>
            <a:pPr marL="0" indent="0">
              <a:spcBef>
                <a:spcPts val="0"/>
              </a:spcBef>
              <a:spcAft>
                <a:spcPts val="1400"/>
              </a:spcAft>
              <a:buNone/>
            </a:pPr>
            <a:r>
              <a:rPr lang="en-GB" sz="1600" dirty="0" smtClean="0"/>
              <a:t>A potential 25% reduction in PC energy consumption.</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What case studies are there? </a:t>
            </a:r>
            <a:endParaRPr lang="en-GB" sz="2600" dirty="0" smtClean="0">
              <a:ea typeface="ＭＳ Ｐゴシック"/>
              <a:cs typeface="Arial" charset="0"/>
            </a:endParaRPr>
          </a:p>
          <a:p>
            <a:pPr marL="0" indent="0">
              <a:spcBef>
                <a:spcPts val="0"/>
              </a:spcBef>
              <a:spcAft>
                <a:spcPts val="1400"/>
              </a:spcAft>
              <a:buNone/>
            </a:pPr>
            <a:r>
              <a:rPr lang="en-GB" sz="1600" dirty="0" smtClean="0"/>
              <a:t>A pilot will be carried out at three sites in North America. Two software tools will be trialled to assess their ease of use and the return on investment. A decision will be made with regards to implementation after this pilot.</a:t>
            </a:r>
          </a:p>
          <a:p>
            <a:pPr>
              <a:spcBef>
                <a:spcPts val="0"/>
              </a:spcBef>
              <a:spcAft>
                <a:spcPts val="1400"/>
              </a:spcAft>
              <a:buNone/>
            </a:pPr>
            <a:r>
              <a:rPr lang="en-GB" sz="2600" b="1" dirty="0" smtClean="0"/>
              <a:t>Where can I learn more? </a:t>
            </a:r>
            <a:endParaRPr lang="en-GB" sz="2600" dirty="0" smtClean="0"/>
          </a:p>
          <a:p>
            <a:pPr marL="0" indent="0">
              <a:spcBef>
                <a:spcPts val="0"/>
              </a:spcBef>
              <a:spcAft>
                <a:spcPts val="1400"/>
              </a:spcAft>
              <a:buNone/>
            </a:pPr>
            <a:r>
              <a:rPr lang="en-GB" sz="1600" dirty="0" smtClean="0"/>
              <a:t>Contact Eric Schwartz</a:t>
            </a:r>
            <a:r>
              <a:rPr lang="en-GB" sz="1600" b="1" dirty="0" smtClean="0"/>
              <a:t> </a:t>
            </a:r>
            <a:endParaRPr lang="en-GB" sz="1600" dirty="0" smtClean="0"/>
          </a:p>
          <a:p>
            <a:pPr marL="0" indent="0">
              <a:buFont typeface="Wingdings" pitchFamily="2" charset="2"/>
              <a:buNone/>
            </a:pPr>
            <a:endParaRPr lang="en-GB" sz="1800" b="1" dirty="0" smtClean="0">
              <a:solidFill>
                <a:srgbClr val="FF0000"/>
              </a:solidFill>
              <a:ea typeface="ＭＳ Ｐゴシック"/>
              <a:cs typeface="Arial" charset="0"/>
            </a:endParaRPr>
          </a:p>
          <a:p>
            <a:pPr marL="0" indent="0">
              <a:buFont typeface="Wingdings" pitchFamily="2" charset="2"/>
              <a:buNone/>
            </a:pPr>
            <a:endParaRPr lang="en-GB" sz="1400" dirty="0" smtClean="0">
              <a:solidFill>
                <a:srgbClr val="FF0000"/>
              </a:solidFill>
              <a:ea typeface="ＭＳ Ｐゴシック"/>
              <a:cs typeface="Arial" charset="0"/>
            </a:endParaRPr>
          </a:p>
        </p:txBody>
      </p:sp>
      <p:sp>
        <p:nvSpPr>
          <p:cNvPr id="47109" name="WordArt 6"/>
          <p:cNvSpPr>
            <a:spLocks noChangeArrowheads="1" noChangeShapeType="1" noTextEdit="1"/>
          </p:cNvSpPr>
          <p:nvPr/>
        </p:nvSpPr>
        <p:spPr bwMode="auto">
          <a:xfrm>
            <a:off x="3576638" y="3094038"/>
            <a:ext cx="45719" cy="6477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7"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PC </a:t>
            </a:r>
            <a:r>
              <a:rPr lang="en-GB" sz="2600" b="1" dirty="0">
                <a:cs typeface="Arial" charset="0"/>
              </a:rPr>
              <a:t>power management software deployment</a:t>
            </a:r>
            <a:endParaRPr lang="en-GB" sz="2600" b="1" dirty="0"/>
          </a:p>
        </p:txBody>
      </p:sp>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444500" y="1384301"/>
            <a:ext cx="8331200" cy="4673599"/>
          </a:xfrm>
        </p:spPr>
        <p:txBody>
          <a:bodyPr/>
          <a:lstStyle/>
          <a:p>
            <a:pPr marL="0" indent="0">
              <a:spcBef>
                <a:spcPts val="0"/>
              </a:spcBef>
              <a:spcAft>
                <a:spcPts val="1400"/>
              </a:spcAft>
              <a:buNone/>
            </a:pPr>
            <a:r>
              <a:rPr lang="en-GB" sz="1600" dirty="0">
                <a:ea typeface="ＭＳ Ｐゴシック"/>
                <a:cs typeface="Arial" charset="0"/>
              </a:rPr>
              <a:t>You can implement these ‘quick wins’ right away to start introducing more </a:t>
            </a:r>
            <a:r>
              <a:rPr lang="en-GB" sz="1600" dirty="0" smtClean="0">
                <a:ea typeface="ＭＳ Ｐゴシック"/>
                <a:cs typeface="Arial" charset="0"/>
              </a:rPr>
              <a:t>sustainable practices on </a:t>
            </a:r>
            <a:r>
              <a:rPr lang="en-GB" sz="1600" dirty="0">
                <a:ea typeface="ＭＳ Ｐゴシック"/>
                <a:cs typeface="Arial" charset="0"/>
              </a:rPr>
              <a:t>your site. </a:t>
            </a:r>
            <a:endParaRPr lang="en-GB" sz="1600" b="1" dirty="0" smtClean="0">
              <a:ea typeface="ＭＳ Ｐゴシック"/>
              <a:cs typeface="Arial" charset="0"/>
            </a:endParaRPr>
          </a:p>
          <a:p>
            <a:pPr>
              <a:spcBef>
                <a:spcPts val="0"/>
              </a:spcBef>
              <a:spcAft>
                <a:spcPts val="1400"/>
              </a:spcAft>
              <a:buNone/>
            </a:pPr>
            <a:r>
              <a:rPr lang="en-GB" sz="2600" b="1" dirty="0" smtClean="0">
                <a:ea typeface="ＭＳ Ｐゴシック"/>
                <a:cs typeface="Arial" charset="0"/>
              </a:rPr>
              <a:t>What is it? </a:t>
            </a:r>
          </a:p>
          <a:p>
            <a:pPr marL="0" indent="0">
              <a:spcBef>
                <a:spcPts val="0"/>
              </a:spcBef>
              <a:spcAft>
                <a:spcPts val="1400"/>
              </a:spcAft>
              <a:buNone/>
            </a:pPr>
            <a:r>
              <a:rPr lang="en-GB" sz="1600" dirty="0" smtClean="0"/>
              <a:t>An Energy Audit assesses your site’s energy consumption to identify key activities, processes or items that consume the most energy. It will help you develop a strong management tool to reduce consumption.  The Energy Audit can be used to produce an energy management strategy, which in turn can provide you a baseline from where to assess future energy consumption patterns.  This will assist in reducing the site’s negative environmental impact, identify areas of cost reduction through energy saving, help build competitive advantage and strengthen our corporate image. </a:t>
            </a:r>
            <a:endParaRPr lang="en-GB" sz="1600" b="1" dirty="0" smtClean="0">
              <a:ea typeface="ＭＳ Ｐゴシック"/>
              <a:cs typeface="Arial" charset="0"/>
            </a:endParaRPr>
          </a:p>
          <a:p>
            <a:pPr marL="0" indent="0">
              <a:spcBef>
                <a:spcPts val="0"/>
              </a:spcBef>
              <a:spcAft>
                <a:spcPts val="1400"/>
              </a:spcAft>
              <a:buNone/>
            </a:pPr>
            <a:r>
              <a:rPr lang="en-GB" sz="2600" b="1" dirty="0" smtClean="0">
                <a:ea typeface="ＭＳ Ｐゴシック"/>
                <a:cs typeface="Arial" charset="0"/>
              </a:rPr>
              <a:t>Where can I learn more?</a:t>
            </a:r>
          </a:p>
          <a:p>
            <a:pPr marL="0" indent="0">
              <a:spcBef>
                <a:spcPts val="0"/>
              </a:spcBef>
              <a:spcAft>
                <a:spcPts val="1400"/>
              </a:spcAft>
              <a:buNone/>
            </a:pPr>
            <a:r>
              <a:rPr lang="en-GB" sz="1600" dirty="0" smtClean="0">
                <a:ea typeface="ＭＳ Ｐゴシック"/>
                <a:cs typeface="Arial" charset="0"/>
              </a:rPr>
              <a:t>XXX NEED CONTACTXX</a:t>
            </a:r>
          </a:p>
          <a:p>
            <a:pPr marL="0" indent="0">
              <a:buNone/>
            </a:pPr>
            <a:endParaRPr lang="en-GB" sz="1600" dirty="0" smtClean="0">
              <a:solidFill>
                <a:srgbClr val="FF0000"/>
              </a:solidFill>
              <a:ea typeface="ＭＳ Ｐゴシック"/>
              <a:cs typeface="Arial" charset="0"/>
            </a:endParaRPr>
          </a:p>
        </p:txBody>
      </p:sp>
      <p:sp>
        <p:nvSpPr>
          <p:cNvPr id="49155" name="WordArt 4"/>
          <p:cNvSpPr>
            <a:spLocks noChangeArrowheads="1" noChangeShapeType="1" noTextEdit="1"/>
          </p:cNvSpPr>
          <p:nvPr/>
        </p:nvSpPr>
        <p:spPr bwMode="auto">
          <a:xfrm>
            <a:off x="3597640" y="3579812"/>
            <a:ext cx="524655" cy="161925"/>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6"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Quick Win – Energy Audits</a:t>
            </a:r>
            <a:endParaRPr lang="en-GB" sz="2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90525" y="1397000"/>
          <a:ext cx="818197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6" name="Title 6"/>
          <p:cNvSpPr>
            <a:spLocks noGrp="1"/>
          </p:cNvSpPr>
          <p:nvPr>
            <p:ph type="title"/>
          </p:nvPr>
        </p:nvSpPr>
        <p:spPr/>
        <p:txBody>
          <a:bodyPr/>
          <a:lstStyle/>
          <a:p>
            <a:r>
              <a:rPr lang="en-GB" dirty="0" smtClean="0">
                <a:ea typeface="ＭＳ Ｐゴシック"/>
                <a:cs typeface="Arial" charset="0"/>
              </a:rPr>
              <a:t>Flow diagram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idx="4294967295"/>
          </p:nvPr>
        </p:nvSpPr>
        <p:spPr>
          <a:xfrm>
            <a:off x="444500" y="1384300"/>
            <a:ext cx="8229600" cy="4525963"/>
          </a:xfrm>
        </p:spPr>
        <p:txBody>
          <a:bodyPr/>
          <a:lstStyle/>
          <a:p>
            <a:pPr marL="0" indent="0">
              <a:spcBef>
                <a:spcPts val="0"/>
              </a:spcBef>
              <a:spcAft>
                <a:spcPts val="1400"/>
              </a:spcAft>
              <a:buNone/>
            </a:pPr>
            <a:r>
              <a:rPr lang="en-GB" sz="2600" b="1" dirty="0" smtClean="0">
                <a:ea typeface="ＭＳ Ｐゴシック"/>
                <a:cs typeface="Arial" charset="0"/>
              </a:rPr>
              <a:t>What is it? </a:t>
            </a:r>
          </a:p>
          <a:p>
            <a:pPr marL="0" indent="0">
              <a:spcBef>
                <a:spcPts val="0"/>
              </a:spcBef>
              <a:spcAft>
                <a:spcPts val="1400"/>
              </a:spcAft>
              <a:buNone/>
            </a:pPr>
            <a:r>
              <a:rPr lang="en-GB" sz="1600" dirty="0" smtClean="0"/>
              <a:t>Solar Thermal systems are used to heat water from the sun, to save money and reduce the use of energy  from gas or electricity to heat water. You can use the </a:t>
            </a:r>
            <a:r>
              <a:rPr lang="en-GB" sz="1600" dirty="0" err="1" smtClean="0"/>
              <a:t>Quickscan</a:t>
            </a:r>
            <a:r>
              <a:rPr lang="en-GB" sz="1600" dirty="0" smtClean="0"/>
              <a:t> tool below if you are thinking of  installing a Solar Thermal system. If it shows a high score, proceed to a feasibility study. An independent consultant can be used to carry out the feasibility study. </a:t>
            </a:r>
            <a:endParaRPr lang="en-GB" sz="1600" dirty="0" smtClean="0">
              <a:ea typeface="ＭＳ Ｐゴシック"/>
              <a:cs typeface="Arial" charset="0"/>
            </a:endParaRPr>
          </a:p>
          <a:p>
            <a:pPr marL="0" indent="0">
              <a:spcBef>
                <a:spcPts val="0"/>
              </a:spcBef>
              <a:spcAft>
                <a:spcPts val="1400"/>
              </a:spcAft>
              <a:buNone/>
            </a:pPr>
            <a:r>
              <a:rPr lang="en-GB" sz="1600" dirty="0" smtClean="0">
                <a:ea typeface="ＭＳ Ｐゴシック"/>
                <a:cs typeface="Arial" charset="0"/>
              </a:rPr>
              <a:t>Click here to assess whether you  should conduct a feasibility study to install a Solar Thermal system: "Procedure for potential solar heat system installation-Jan2010“ </a:t>
            </a:r>
            <a:endParaRPr lang="en-US" sz="1600" b="1" dirty="0" smtClean="0">
              <a:ea typeface="ＭＳ Ｐゴシック"/>
              <a:cs typeface="Arial" charset="0"/>
            </a:endParaRPr>
          </a:p>
          <a:p>
            <a:pPr marL="0" indent="0">
              <a:spcBef>
                <a:spcPts val="0"/>
              </a:spcBef>
              <a:spcAft>
                <a:spcPts val="1400"/>
              </a:spcAft>
              <a:buNone/>
            </a:pPr>
            <a:r>
              <a:rPr lang="en-US" sz="2600" b="1" dirty="0" smtClean="0">
                <a:ea typeface="ＭＳ Ｐゴシック"/>
                <a:cs typeface="Arial" charset="0"/>
              </a:rPr>
              <a:t>What case studies are there</a:t>
            </a:r>
            <a:r>
              <a:rPr lang="en-GB" sz="2600" b="1" dirty="0" smtClean="0">
                <a:ea typeface="ＭＳ Ｐゴシック"/>
                <a:cs typeface="Arial" charset="0"/>
              </a:rPr>
              <a:t>?</a:t>
            </a:r>
            <a:endParaRPr lang="en-GB" sz="1600" b="1" dirty="0" smtClean="0">
              <a:ea typeface="ＭＳ Ｐゴシック"/>
              <a:cs typeface="Arial" charset="0"/>
            </a:endParaRPr>
          </a:p>
          <a:p>
            <a:pPr marL="0" indent="0">
              <a:spcBef>
                <a:spcPts val="0"/>
              </a:spcBef>
              <a:spcAft>
                <a:spcPts val="1400"/>
              </a:spcAft>
              <a:buNone/>
            </a:pPr>
            <a:r>
              <a:rPr lang="en-GB" sz="1600" dirty="0" smtClean="0">
                <a:ea typeface="ＭＳ Ｐゴシック"/>
                <a:cs typeface="Arial" charset="0"/>
              </a:rPr>
              <a:t>Solar water heating was installed  at Mexico Head Office in Q4 2010.</a:t>
            </a:r>
          </a:p>
          <a:p>
            <a:pPr marL="0" indent="0">
              <a:spcBef>
                <a:spcPts val="0"/>
              </a:spcBef>
              <a:spcAft>
                <a:spcPts val="1400"/>
              </a:spcAft>
              <a:buNone/>
            </a:pPr>
            <a:r>
              <a:rPr lang="en-GB" sz="2600" b="1" dirty="0" smtClean="0">
                <a:ea typeface="ＭＳ Ｐゴシック"/>
                <a:cs typeface="Arial" charset="0"/>
              </a:rPr>
              <a:t>Where can I learn more?</a:t>
            </a:r>
            <a:endParaRPr lang="en-GB" sz="1600" dirty="0" smtClean="0">
              <a:solidFill>
                <a:srgbClr val="FF0000"/>
              </a:solidFill>
              <a:ea typeface="ＭＳ Ｐゴシック"/>
              <a:cs typeface="Arial" charset="0"/>
            </a:endParaRPr>
          </a:p>
          <a:p>
            <a:pPr marL="0" indent="0">
              <a:spcBef>
                <a:spcPts val="0"/>
              </a:spcBef>
              <a:spcAft>
                <a:spcPts val="1400"/>
              </a:spcAft>
              <a:buNone/>
            </a:pPr>
            <a:r>
              <a:rPr lang="en-GB" sz="1600" dirty="0" smtClean="0">
                <a:ea typeface="ＭＳ Ｐゴシック"/>
                <a:cs typeface="Arial" charset="0"/>
              </a:rPr>
              <a:t>[</a:t>
            </a:r>
            <a:r>
              <a:rPr lang="en-GB" sz="1600" dirty="0" err="1" smtClean="0">
                <a:ea typeface="ＭＳ Ｐゴシック"/>
                <a:cs typeface="Arial" charset="0"/>
              </a:rPr>
              <a:t>ppt</a:t>
            </a:r>
            <a:r>
              <a:rPr lang="en-GB" sz="1600" dirty="0" smtClean="0">
                <a:ea typeface="ＭＳ Ｐゴシック"/>
                <a:cs typeface="Arial" charset="0"/>
              </a:rPr>
              <a:t>: Case study - solar heaters Mexico]</a:t>
            </a:r>
            <a:r>
              <a:rPr lang="en-GB" sz="1600" dirty="0">
                <a:ea typeface="ＭＳ Ｐゴシック"/>
                <a:cs typeface="Arial" charset="0"/>
              </a:rPr>
              <a:t/>
            </a:r>
            <a:br>
              <a:rPr lang="en-GB" sz="1600" dirty="0">
                <a:ea typeface="ＭＳ Ｐゴシック"/>
                <a:cs typeface="Arial" charset="0"/>
              </a:rPr>
            </a:br>
            <a:r>
              <a:rPr lang="en-GB" sz="1600" dirty="0" smtClean="0">
                <a:ea typeface="ＭＳ Ｐゴシック"/>
                <a:cs typeface="Arial" charset="0"/>
              </a:rPr>
              <a:t>[Word: Procedure for potential solar heat system instalation-Jan2010]</a:t>
            </a:r>
          </a:p>
          <a:p>
            <a:pPr marL="0" indent="0">
              <a:buNone/>
            </a:pPr>
            <a:endParaRPr lang="en-GB" sz="1600" dirty="0" smtClean="0">
              <a:ea typeface="ＭＳ Ｐゴシック"/>
              <a:cs typeface="Arial" charset="0"/>
            </a:endParaRPr>
          </a:p>
          <a:p>
            <a:pPr marL="0" indent="0">
              <a:buNone/>
            </a:pPr>
            <a:endParaRPr lang="en-US" sz="1600" dirty="0" smtClean="0">
              <a:ea typeface="ＭＳ Ｐゴシック"/>
              <a:cs typeface="Arial" charset="0"/>
            </a:endParaRPr>
          </a:p>
        </p:txBody>
      </p:sp>
      <p:sp>
        <p:nvSpPr>
          <p:cNvPr id="50179" name="WordArt 4"/>
          <p:cNvSpPr>
            <a:spLocks noChangeArrowheads="1" noChangeShapeType="1" noTextEdit="1"/>
          </p:cNvSpPr>
          <p:nvPr/>
        </p:nvSpPr>
        <p:spPr bwMode="auto">
          <a:xfrm>
            <a:off x="4781862" y="3417888"/>
            <a:ext cx="785501" cy="32385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6"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Quick Win – Pre-feasibility study for solar hot water</a:t>
            </a:r>
            <a:endParaRPr lang="en-GB" sz="2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half" idx="1"/>
          </p:nvPr>
        </p:nvSpPr>
        <p:spPr>
          <a:xfrm>
            <a:off x="444500" y="1384300"/>
            <a:ext cx="8242300" cy="4525963"/>
          </a:xfrm>
        </p:spPr>
        <p:txBody>
          <a:bodyPr/>
          <a:lstStyle/>
          <a:p>
            <a:pPr marL="0" indent="0">
              <a:spcBef>
                <a:spcPts val="0"/>
              </a:spcBef>
              <a:spcAft>
                <a:spcPts val="13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300"/>
              </a:spcAft>
              <a:buNone/>
            </a:pPr>
            <a:r>
              <a:rPr lang="en-GB" sz="1550" dirty="0" smtClean="0"/>
              <a:t>Low energy lighting includes compact fluorescent lights (CFL), energy efficient fluorescent tubes, high efficiency ballasts and LED lighting. Once they’ve expired, large energy and carbon savings are possible  by replacing  existing incandescent, halogen or other high energy bulbs, with low energy ones. It will also help you comply with green building certification if you are seeking accreditation. </a:t>
            </a:r>
          </a:p>
          <a:p>
            <a:pPr marL="0" indent="0">
              <a:spcBef>
                <a:spcPts val="0"/>
              </a:spcBef>
              <a:spcAft>
                <a:spcPts val="1300"/>
              </a:spcAft>
              <a:buNone/>
            </a:pPr>
            <a:r>
              <a:rPr lang="en-GB" sz="1550" dirty="0" smtClean="0"/>
              <a:t>New light fittings can be installed at any stage, but different fittings  can be required for LED lights, which will increase the cost. Begin by doing a  lighting feasibility assessment to assess your lighting requirements and ensure you meet local requirements. </a:t>
            </a:r>
          </a:p>
          <a:p>
            <a:pPr marL="0" indent="0">
              <a:spcBef>
                <a:spcPts val="0"/>
              </a:spcBef>
              <a:spcAft>
                <a:spcPts val="1300"/>
              </a:spcAft>
              <a:buNone/>
            </a:pPr>
            <a:r>
              <a:rPr lang="en-GB" sz="1550" dirty="0" smtClean="0"/>
              <a:t>You can implement changes to your purchasing agreements to ensure you stop buying low efficiency bulbs and switch to high efficiency ones.  </a:t>
            </a:r>
          </a:p>
          <a:p>
            <a:pPr marL="0" indent="0">
              <a:spcBef>
                <a:spcPts val="0"/>
              </a:spcBef>
              <a:spcAft>
                <a:spcPts val="1300"/>
              </a:spcAft>
              <a:buNone/>
            </a:pPr>
            <a:r>
              <a:rPr lang="en-GB" sz="2600" b="1" dirty="0" smtClean="0">
                <a:ea typeface="ＭＳ Ｐゴシック"/>
                <a:cs typeface="Arial" charset="0"/>
              </a:rPr>
              <a:t>What is the impact?</a:t>
            </a:r>
            <a:endParaRPr lang="en-GB" sz="2600" dirty="0" smtClean="0"/>
          </a:p>
          <a:p>
            <a:pPr marL="0" indent="0">
              <a:spcBef>
                <a:spcPts val="0"/>
              </a:spcBef>
              <a:spcAft>
                <a:spcPts val="1300"/>
              </a:spcAft>
              <a:buNone/>
            </a:pPr>
            <a:r>
              <a:rPr lang="en-GB" sz="1550" dirty="0" smtClean="0"/>
              <a:t>Electricity use can be reduced by up to 80 per cent, depending on specifics. LED installations can yield even higher savings. </a:t>
            </a:r>
            <a:endParaRPr lang="en-GB" sz="1550" dirty="0" smtClean="0">
              <a:ea typeface="ＭＳ Ｐゴシック"/>
              <a:cs typeface="Arial" charset="0"/>
            </a:endParaRPr>
          </a:p>
          <a:p>
            <a:pPr marL="0" indent="0">
              <a:spcBef>
                <a:spcPts val="0"/>
              </a:spcBef>
              <a:spcAft>
                <a:spcPts val="1300"/>
              </a:spcAft>
              <a:buNone/>
            </a:pPr>
            <a:r>
              <a:rPr lang="en-GB" sz="1550" dirty="0" smtClean="0">
                <a:ea typeface="ＭＳ Ｐゴシック"/>
                <a:cs typeface="Arial" charset="0"/>
              </a:rPr>
              <a:t>In the Brazil office energy use has been reduced by 3% since January 2009, after installation of low-energy light bulbs and motion-activated lighting.</a:t>
            </a:r>
          </a:p>
          <a:p>
            <a:pPr marL="0" indent="0">
              <a:spcBef>
                <a:spcPts val="0"/>
              </a:spcBef>
              <a:spcAft>
                <a:spcPts val="1300"/>
              </a:spcAft>
              <a:buNone/>
            </a:pPr>
            <a:endParaRPr lang="en-GB" sz="14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Low energy lighting</a:t>
            </a:r>
            <a:endParaRPr lang="en-GB" sz="2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sz="half" idx="1"/>
          </p:nvPr>
        </p:nvSpPr>
        <p:spPr>
          <a:xfrm>
            <a:off x="444500" y="1384300"/>
            <a:ext cx="8039100"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Singapore regional headquarters</a:t>
            </a:r>
            <a:r>
              <a:rPr lang="en-GB" sz="1400" dirty="0" smtClean="0">
                <a:ea typeface="ＭＳ Ｐゴシック"/>
                <a:cs typeface="Arial" charset="0"/>
              </a:rPr>
              <a:t>.</a:t>
            </a:r>
          </a:p>
          <a:p>
            <a:pPr marL="0" indent="0">
              <a:spcBef>
                <a:spcPts val="0"/>
              </a:spcBef>
              <a:spcAft>
                <a:spcPts val="1400"/>
              </a:spcAft>
              <a:buFont typeface="Wingdings" pitchFamily="2" charset="2"/>
              <a:buNone/>
            </a:pPr>
            <a:r>
              <a:rPr lang="en-GB" sz="2600" b="1" dirty="0" smtClean="0">
                <a:ea typeface="ＭＳ Ｐゴシック"/>
                <a:cs typeface="Arial" charset="0"/>
              </a:rPr>
              <a:t>Where can I </a:t>
            </a:r>
            <a:r>
              <a:rPr lang="en-GB" sz="2600" b="1" dirty="0" err="1" smtClean="0">
                <a:ea typeface="ＭＳ Ｐゴシック"/>
                <a:cs typeface="Arial" charset="0"/>
              </a:rPr>
              <a:t>Iearn</a:t>
            </a:r>
            <a:r>
              <a:rPr lang="en-GB" sz="2600" b="1" dirty="0" smtClean="0">
                <a:ea typeface="ＭＳ Ｐゴシック"/>
                <a:cs typeface="Arial" charset="0"/>
              </a:rPr>
              <a:t>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a:t>
            </a:r>
            <a:r>
              <a:rPr lang="en-GB" sz="1600" b="1" dirty="0" smtClean="0">
                <a:ea typeface="ＭＳ Ｐゴシック"/>
                <a:cs typeface="Arial" charset="0"/>
              </a:rPr>
              <a:t>: </a:t>
            </a:r>
            <a:r>
              <a:rPr lang="en-GB" sz="1600" dirty="0" smtClean="0">
                <a:ea typeface="ＭＳ Ｐゴシック"/>
                <a:cs typeface="Arial" charset="0"/>
              </a:rPr>
              <a:t>[Word - LED efficiency metrics</a:t>
            </a:r>
            <a:r>
              <a:rPr lang="en-GB" sz="1400" dirty="0" smtClean="0">
                <a:solidFill>
                  <a:srgbClr val="FF0000"/>
                </a:solidFill>
                <a:ea typeface="ＭＳ Ｐゴシック"/>
                <a:cs typeface="Arial" charset="0"/>
              </a:rPr>
              <a:t>] </a:t>
            </a: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Low energy lighting</a:t>
            </a:r>
            <a:endParaRPr lang="en-GB" sz="2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half" idx="1"/>
          </p:nvPr>
        </p:nvSpPr>
        <p:spPr>
          <a:xfrm>
            <a:off x="444500" y="1384300"/>
            <a:ext cx="8420100" cy="4525962"/>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None/>
            </a:pPr>
            <a:r>
              <a:rPr lang="en-GB" sz="1600" dirty="0" smtClean="0"/>
              <a:t>Smart meters track energy consumption in a building and provide valuable data for ongoing monitoring and analysis. You can install smart meters to give managers the tools to devise effective energy and carbon-cutting strategies. Where possible, it’s best to install smart meters during new builds or major retrofits as the costs of integrating them in existing buildings are higher. </a:t>
            </a:r>
            <a:endParaRPr lang="en-GB" sz="1600"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What case studies are there?</a:t>
            </a:r>
            <a:endParaRPr lang="en-GB" sz="18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The Singapore regional office has installed smart meters on each floor. </a:t>
            </a:r>
          </a:p>
          <a:p>
            <a:pPr marL="0" indent="0">
              <a:spcBef>
                <a:spcPts val="0"/>
              </a:spcBef>
              <a:spcAft>
                <a:spcPts val="1400"/>
              </a:spcAft>
              <a:buFont typeface="Wingdings" pitchFamily="2" charset="2"/>
              <a:buNone/>
            </a:pPr>
            <a:endParaRPr lang="en-GB" sz="1600" dirty="0" smtClean="0">
              <a:ea typeface="ＭＳ Ｐゴシック"/>
              <a:cs typeface="Arial" charset="0"/>
            </a:endParaRPr>
          </a:p>
          <a:p>
            <a:pPr marL="0" indent="0">
              <a:spcBef>
                <a:spcPts val="0"/>
              </a:spcBef>
              <a:spcAft>
                <a:spcPts val="1400"/>
              </a:spcAft>
              <a:buFont typeface="Wingdings" pitchFamily="2" charset="2"/>
              <a:buNone/>
            </a:pPr>
            <a:endParaRPr lang="en-GB" sz="1600" dirty="0" smtClean="0">
              <a:ea typeface="ＭＳ Ｐゴシック"/>
              <a:cs typeface="Arial" charset="0"/>
            </a:endParaRPr>
          </a:p>
          <a:p>
            <a:pPr marL="0" indent="0">
              <a:buFont typeface="Wingdings" pitchFamily="2" charset="2"/>
              <a:buNone/>
            </a:pPr>
            <a:endParaRPr lang="en-GB" sz="1400" b="1" dirty="0" smtClean="0">
              <a:ea typeface="ＭＳ Ｐゴシック"/>
              <a:cs typeface="Arial" charset="0"/>
            </a:endParaRPr>
          </a:p>
          <a:p>
            <a:pPr marL="0" indent="0">
              <a:buFont typeface="Wingdings" pitchFamily="2" charset="2"/>
              <a:buNone/>
            </a:pPr>
            <a:endParaRPr lang="en-GB" sz="14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Smart meters</a:t>
            </a:r>
            <a:endParaRPr lang="en-GB" sz="2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half" idx="1"/>
          </p:nvPr>
        </p:nvSpPr>
        <p:spPr>
          <a:xfrm>
            <a:off x="444500" y="1384300"/>
            <a:ext cx="8101012" cy="4525962"/>
          </a:xfrm>
        </p:spPr>
        <p:txBody>
          <a:bodyPr/>
          <a:lstStyle/>
          <a:p>
            <a:pPr marL="0" indent="0">
              <a:spcBef>
                <a:spcPts val="0"/>
              </a:spcBef>
              <a:spcAft>
                <a:spcPts val="1400"/>
              </a:spcAft>
              <a:buNone/>
            </a:pPr>
            <a:r>
              <a:rPr lang="en-GB" sz="2600" b="1" dirty="0" smtClean="0">
                <a:ea typeface="ＭＳ Ｐゴシック"/>
                <a:cs typeface="Arial" charset="0"/>
              </a:rPr>
              <a:t>What is the impact?</a:t>
            </a:r>
            <a:endParaRPr lang="en-GB" sz="2600" dirty="0" smtClean="0"/>
          </a:p>
          <a:p>
            <a:pPr marL="0" indent="0">
              <a:spcBef>
                <a:spcPts val="0"/>
              </a:spcBef>
              <a:spcAft>
                <a:spcPts val="1400"/>
              </a:spcAft>
              <a:buNone/>
            </a:pPr>
            <a:r>
              <a:rPr lang="en-GB" sz="1600" dirty="0" smtClean="0"/>
              <a:t>Smart meters have been trialled in countries ranging from Sweden to the US. These trials have shown that smart meters can reduce household</a:t>
            </a:r>
            <a:r>
              <a:rPr lang="en-US" sz="1600" dirty="0" smtClean="0"/>
              <a:t>  </a:t>
            </a:r>
            <a:r>
              <a:rPr lang="en-GB" sz="1600" dirty="0" smtClean="0"/>
              <a:t>energy bills by 5-10 per cent (Energy Saving Trust UK).</a:t>
            </a:r>
            <a:endParaRPr lang="en-GB" sz="2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18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 / [</a:t>
            </a:r>
            <a:r>
              <a:rPr lang="en-GB" sz="1600" dirty="0" err="1" smtClean="0">
                <a:ea typeface="ＭＳ Ｐゴシック"/>
                <a:cs typeface="Arial" charset="0"/>
              </a:rPr>
              <a:t>pdf</a:t>
            </a:r>
            <a:r>
              <a:rPr lang="en-GB" sz="1600" dirty="0" smtClean="0">
                <a:ea typeface="ＭＳ Ｐゴシック"/>
                <a:cs typeface="Arial" charset="0"/>
              </a:rPr>
              <a:t>- Singapore Schematic-Unilever]</a:t>
            </a:r>
          </a:p>
          <a:p>
            <a:pPr marL="0" indent="0">
              <a:spcBef>
                <a:spcPts val="0"/>
              </a:spcBef>
              <a:spcAft>
                <a:spcPts val="1400"/>
              </a:spcAft>
              <a:buFont typeface="Wingdings" pitchFamily="2" charset="2"/>
              <a:buNone/>
            </a:pPr>
            <a:r>
              <a:rPr lang="en-GB" sz="1600" dirty="0" smtClean="0">
                <a:ea typeface="ＭＳ Ｐゴシック"/>
                <a:cs typeface="Arial" charset="0"/>
              </a:rPr>
              <a:t>You can contact the SHE team or facilities management in Singapore for more information.</a:t>
            </a:r>
            <a:endParaRPr lang="en-US" sz="1600" dirty="0" smtClean="0">
              <a:ea typeface="ＭＳ Ｐゴシック"/>
              <a:cs typeface="Arial" charset="0"/>
            </a:endParaRPr>
          </a:p>
          <a:p>
            <a:pPr marL="0" indent="0">
              <a:spcBef>
                <a:spcPts val="0"/>
              </a:spcBef>
              <a:spcAft>
                <a:spcPts val="1400"/>
              </a:spcAft>
              <a:buNone/>
            </a:pPr>
            <a:r>
              <a:rPr lang="en-GB" sz="1600" dirty="0" smtClean="0"/>
              <a:t>Contact Greg Bradley-</a:t>
            </a:r>
            <a:r>
              <a:rPr lang="en-GB" sz="1600" dirty="0" err="1" smtClean="0"/>
              <a:t>Ritt</a:t>
            </a:r>
            <a:endParaRPr lang="en-GB" sz="1600" dirty="0" smtClean="0"/>
          </a:p>
          <a:p>
            <a:pPr marL="0" indent="0">
              <a:spcBef>
                <a:spcPts val="0"/>
              </a:spcBef>
              <a:spcAft>
                <a:spcPts val="1400"/>
              </a:spcAft>
              <a:buFont typeface="Wingdings" pitchFamily="2" charset="2"/>
              <a:buNone/>
            </a:pPr>
            <a:endParaRPr lang="en-GB" sz="1800" dirty="0" smtClean="0">
              <a:ea typeface="ＭＳ Ｐゴシック"/>
              <a:cs typeface="Arial" charset="0"/>
            </a:endParaRPr>
          </a:p>
          <a:p>
            <a:pPr marL="0" indent="0">
              <a:spcBef>
                <a:spcPts val="0"/>
              </a:spcBef>
              <a:spcAft>
                <a:spcPts val="1400"/>
              </a:spcAft>
              <a:buFont typeface="Wingdings" pitchFamily="2" charset="2"/>
              <a:buNone/>
            </a:pPr>
            <a:endParaRPr lang="en-GB" sz="1400" dirty="0" smtClean="0">
              <a:ea typeface="ＭＳ Ｐゴシック"/>
              <a:cs typeface="Arial" charset="0"/>
            </a:endParaRPr>
          </a:p>
          <a:p>
            <a:pPr marL="0" indent="0">
              <a:spcBef>
                <a:spcPts val="0"/>
              </a:spcBef>
              <a:spcAft>
                <a:spcPts val="1400"/>
              </a:spcAft>
              <a:buFont typeface="Wingdings" pitchFamily="2" charset="2"/>
              <a:buNone/>
            </a:pPr>
            <a:endParaRPr lang="en-GB" sz="14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Smart meters</a:t>
            </a:r>
            <a:endParaRPr lang="en-GB" sz="2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sz="half" idx="1"/>
          </p:nvPr>
        </p:nvSpPr>
        <p:spPr>
          <a:xfrm>
            <a:off x="457200" y="1390650"/>
            <a:ext cx="8221663"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None/>
            </a:pPr>
            <a:r>
              <a:rPr lang="en-GB" sz="1600" dirty="0" smtClean="0"/>
              <a:t>Light sensing dimmers will adjust to the natural light that’s available. The best time to consider installation is during new builds, major retrofits or renovations due to higher cost implications in existing buildings. A feasibility assessment should be carried out prior to installation. </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Singapore regional headquarters.</a:t>
            </a:r>
            <a:endParaRPr lang="en-GB" sz="1600" dirty="0" smtClean="0">
              <a:solidFill>
                <a:srgbClr val="FF0000"/>
              </a:solidFill>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a:t>
            </a:r>
            <a:r>
              <a:rPr lang="en-GB" sz="1600" b="1" dirty="0" smtClean="0">
                <a:ea typeface="ＭＳ Ｐゴシック"/>
                <a:cs typeface="Arial" charset="0"/>
              </a:rPr>
              <a:t> </a:t>
            </a:r>
            <a:r>
              <a:rPr lang="en-GB" sz="1600" dirty="0" smtClean="0">
                <a:ea typeface="ＭＳ Ｐゴシック"/>
                <a:cs typeface="Arial" charset="0"/>
              </a:rPr>
              <a:t>[</a:t>
            </a:r>
            <a:r>
              <a:rPr lang="en-GB" sz="1600" dirty="0" err="1" smtClean="0">
                <a:ea typeface="ＭＳ Ｐゴシック"/>
                <a:cs typeface="Arial" charset="0"/>
              </a:rPr>
              <a:t>ppt</a:t>
            </a:r>
            <a:r>
              <a:rPr lang="en-GB" sz="1600" dirty="0" smtClean="0">
                <a:ea typeface="ＭＳ Ｐゴシック"/>
                <a:cs typeface="Arial" charset="0"/>
              </a:rPr>
              <a:t> - Perimeter automatic light sensing dimmers]</a:t>
            </a:r>
          </a:p>
          <a:p>
            <a:pPr marL="0" indent="0">
              <a:spcBef>
                <a:spcPts val="0"/>
              </a:spcBef>
              <a:spcAft>
                <a:spcPts val="1400"/>
              </a:spcAft>
              <a:buFont typeface="Wingdings" pitchFamily="2" charset="2"/>
              <a:buNone/>
            </a:pPr>
            <a:r>
              <a:rPr lang="en-GB" sz="2600" b="1" dirty="0" smtClean="0">
                <a:ea typeface="ＭＳ Ｐゴシック"/>
                <a:cs typeface="Arial" charset="0"/>
              </a:rPr>
              <a:t>Potential policy implementation or integration: </a:t>
            </a:r>
          </a:p>
          <a:p>
            <a:pPr marL="0" indent="0">
              <a:spcBef>
                <a:spcPts val="0"/>
              </a:spcBef>
              <a:spcAft>
                <a:spcPts val="1400"/>
              </a:spcAft>
              <a:buFont typeface="Wingdings" pitchFamily="2" charset="2"/>
              <a:buNone/>
            </a:pPr>
            <a:r>
              <a:rPr lang="en-GB" sz="1600" dirty="0" smtClean="0">
                <a:ea typeface="ＭＳ Ｐゴシック"/>
                <a:cs typeface="Arial" charset="0"/>
              </a:rPr>
              <a:t>Yes</a:t>
            </a:r>
          </a:p>
          <a:p>
            <a:pPr marL="0" indent="0">
              <a:buFont typeface="Wingdings" pitchFamily="2" charset="2"/>
              <a:buNone/>
            </a:pPr>
            <a:endParaRPr lang="en-GB" sz="14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Light sensing dimmers</a:t>
            </a:r>
            <a:endParaRPr lang="en-GB" sz="2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sz="half" idx="1"/>
          </p:nvPr>
        </p:nvSpPr>
        <p:spPr>
          <a:xfrm>
            <a:off x="444500" y="1384300"/>
            <a:ext cx="8147050" cy="4525962"/>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None/>
            </a:pPr>
            <a:r>
              <a:rPr lang="en-GB" sz="1600" dirty="0" smtClean="0"/>
              <a:t>An excellent way to save on your lighting costs. Sensors switch lights on and off by detecting heat or motion. Motion sensors are useful in low traffic office areas, but they may switch lights off during periods where you are motionless for an extended period e.g. teleconferences. Typically, heat sensors can be set to a shorter time span than motion sensors to switch lights off.</a:t>
            </a:r>
            <a:endParaRPr lang="en-GB" sz="1600" b="1" dirty="0" smtClean="0">
              <a:ea typeface="ＭＳ Ｐゴシック"/>
              <a:cs typeface="Arial" charset="0"/>
            </a:endParaRPr>
          </a:p>
          <a:p>
            <a:pPr marL="0" indent="0">
              <a:spcBef>
                <a:spcPts val="0"/>
              </a:spcBef>
              <a:spcAft>
                <a:spcPts val="1400"/>
              </a:spcAft>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Motion sensors were implemented in utility areas at Singapore regional headquarters.</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What is the impact?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You can make significant energy savings by using lighting sensors. They take responsibility away from users and avoid the common problem of lights being left on in unoccupied rooms.   </a:t>
            </a: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 [</a:t>
            </a:r>
            <a:r>
              <a:rPr lang="en-GB" sz="1600" dirty="0" err="1" smtClean="0">
                <a:ea typeface="ＭＳ Ｐゴシック"/>
                <a:cs typeface="Arial" charset="0"/>
              </a:rPr>
              <a:t>ppt</a:t>
            </a:r>
            <a:r>
              <a:rPr lang="en-GB" sz="1600" dirty="0" smtClean="0">
                <a:ea typeface="ＭＳ Ｐゴシック"/>
                <a:cs typeface="Arial" charset="0"/>
              </a:rPr>
              <a:t> - Lighting motion sensors]</a:t>
            </a: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Motion or heat detecting sensors</a:t>
            </a:r>
            <a:endParaRPr lang="en-GB" sz="2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44500" y="1384300"/>
            <a:ext cx="7959725" cy="422751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We will get rid of personal printers, non-networked printers and reduce the number of devices overall. By switching to Multi-Function Devices (MFDs) we can dramatically reduce office energy consumption, and it will help us work towards the user-to-device ratio for ‘best in class’ organisations. Studies also show that reducing print devices may improve indoor office air quality.  </a:t>
            </a:r>
          </a:p>
          <a:p>
            <a:pPr marL="0" indent="0">
              <a:spcBef>
                <a:spcPts val="0"/>
              </a:spcBef>
              <a:spcAft>
                <a:spcPts val="1400"/>
              </a:spcAft>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Europe office is on track to reducing the number of printing devices</a:t>
            </a:r>
            <a:r>
              <a:rPr lang="en-US" sz="1600" dirty="0" smtClean="0">
                <a:ea typeface="ＭＳ Ｐゴシック"/>
                <a:cs typeface="Arial" charset="0"/>
              </a:rPr>
              <a:t> </a:t>
            </a:r>
            <a:r>
              <a:rPr lang="en-GB" sz="1600" dirty="0" smtClean="0">
                <a:ea typeface="ＭＳ Ｐゴシック"/>
                <a:cs typeface="Arial" charset="0"/>
              </a:rPr>
              <a:t>by over 50%.  In the Singapore regional office there are NO personal printers, all of them are on the network. These two case studies will form the basis for our global print policy.</a:t>
            </a: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Switch to Multi-Function Devices</a:t>
            </a:r>
            <a:endParaRPr lang="en-GB" sz="2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44500" y="1384300"/>
            <a:ext cx="8229600" cy="4525963"/>
          </a:xfrm>
        </p:spPr>
        <p:txBody>
          <a:bodyPr/>
          <a:lstStyle/>
          <a:p>
            <a:pPr>
              <a:spcBef>
                <a:spcPts val="0"/>
              </a:spcBef>
              <a:spcAft>
                <a:spcPts val="1400"/>
              </a:spcAft>
              <a:buNone/>
            </a:pPr>
            <a:r>
              <a:rPr lang="en-GB" sz="2600" b="1" dirty="0" smtClean="0"/>
              <a:t>What is the impact?</a:t>
            </a:r>
            <a:r>
              <a:rPr lang="en-GB" sz="2600" dirty="0" smtClean="0"/>
              <a:t> </a:t>
            </a:r>
            <a:endParaRPr lang="en-GB" sz="1600" dirty="0" smtClean="0"/>
          </a:p>
          <a:p>
            <a:pPr marL="0" indent="0">
              <a:spcBef>
                <a:spcPts val="0"/>
              </a:spcBef>
              <a:spcAft>
                <a:spcPts val="1400"/>
              </a:spcAft>
              <a:buNone/>
            </a:pPr>
            <a:r>
              <a:rPr lang="en-GB" sz="1600" dirty="0" smtClean="0"/>
              <a:t>This depends on the type and number of machines installed. Europe is on track to achieving a 34% cost saving over five years leading to overall savings over EUROS 9 million.</a:t>
            </a:r>
            <a:r>
              <a:rPr lang="en-US" sz="1600" dirty="0" smtClean="0"/>
              <a:t>  </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p>
          <a:p>
            <a:pPr marL="0" indent="0">
              <a:spcBef>
                <a:spcPts val="0"/>
              </a:spcBef>
              <a:spcAft>
                <a:spcPts val="1400"/>
              </a:spcAft>
              <a:buNone/>
            </a:pPr>
            <a:r>
              <a:rPr lang="en-GB" sz="1600" dirty="0" smtClean="0"/>
              <a:t>Contact Nicolas Morgan</a:t>
            </a:r>
            <a:endParaRPr lang="en-GB" sz="1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 </a:t>
            </a:r>
          </a:p>
          <a:p>
            <a:pPr marL="0" indent="0">
              <a:spcBef>
                <a:spcPts val="0"/>
              </a:spcBef>
              <a:spcAft>
                <a:spcPts val="1400"/>
              </a:spcAft>
              <a:buFont typeface="Wingdings" pitchFamily="2" charset="2"/>
              <a:buNone/>
            </a:pPr>
            <a:r>
              <a:rPr lang="en-GB" sz="1600" dirty="0" smtClean="0">
                <a:ea typeface="ＭＳ Ｐゴシック"/>
                <a:cs typeface="Arial" charset="0"/>
              </a:rPr>
              <a:t>[</a:t>
            </a:r>
            <a:r>
              <a:rPr lang="en-GB" sz="1600" dirty="0" err="1" smtClean="0">
                <a:ea typeface="ＭＳ Ｐゴシック"/>
                <a:cs typeface="Arial" charset="0"/>
              </a:rPr>
              <a:t>pdf</a:t>
            </a:r>
            <a:r>
              <a:rPr lang="en-GB" sz="1600" dirty="0" smtClean="0">
                <a:ea typeface="ＭＳ Ｐゴシック"/>
                <a:cs typeface="Arial" charset="0"/>
              </a:rPr>
              <a:t> - Europe print policy] </a:t>
            </a:r>
          </a:p>
          <a:p>
            <a:pPr marL="0" indent="0">
              <a:spcBef>
                <a:spcPts val="0"/>
              </a:spcBef>
              <a:spcAft>
                <a:spcPts val="1400"/>
              </a:spcAft>
              <a:buFont typeface="Wingdings" pitchFamily="2" charset="2"/>
              <a:buNone/>
            </a:pPr>
            <a:r>
              <a:rPr lang="en-GB" sz="1600" dirty="0" smtClean="0">
                <a:ea typeface="ＭＳ Ｐゴシック"/>
                <a:cs typeface="Arial" charset="0"/>
              </a:rPr>
              <a:t>[</a:t>
            </a:r>
            <a:r>
              <a:rPr lang="en-GB" sz="1600" dirty="0" err="1" smtClean="0">
                <a:ea typeface="ＭＳ Ｐゴシック"/>
                <a:cs typeface="Arial" charset="0"/>
              </a:rPr>
              <a:t>pdf</a:t>
            </a:r>
            <a:r>
              <a:rPr lang="en-GB" sz="1600" dirty="0" smtClean="0">
                <a:ea typeface="ＭＳ Ｐゴシック"/>
                <a:cs typeface="Arial" charset="0"/>
              </a:rPr>
              <a:t> - Singapore Managed Print Service Policy]</a:t>
            </a:r>
          </a:p>
          <a:p>
            <a:pPr marL="0" indent="0">
              <a:spcBef>
                <a:spcPts val="0"/>
              </a:spcBef>
              <a:spcAft>
                <a:spcPts val="1400"/>
              </a:spcAft>
              <a:buFont typeface="Wingdings" pitchFamily="2" charset="2"/>
              <a:buNone/>
            </a:pPr>
            <a:endParaRPr lang="en-GB" sz="1800" dirty="0" smtClean="0">
              <a:solidFill>
                <a:srgbClr val="FF0000"/>
              </a:solidFill>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Switch to Multi-Function Devices</a:t>
            </a:r>
            <a:endParaRPr lang="en-GB" sz="2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44500" y="1384300"/>
            <a:ext cx="8229600"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None/>
            </a:pPr>
            <a:r>
              <a:rPr lang="en-GB" sz="1600" dirty="0" smtClean="0"/>
              <a:t>By using solar hot water systems you can save on electricity and gas as you produce hot water for free through the sun’s rays, captured in solar thermal panels. You will first need an on-site assessment or feasibility study to assess the projects viability. </a:t>
            </a:r>
          </a:p>
          <a:p>
            <a:pPr marL="0" indent="0">
              <a:spcBef>
                <a:spcPts val="0"/>
              </a:spcBef>
              <a:spcAft>
                <a:spcPts val="1400"/>
              </a:spcAft>
              <a:buNone/>
            </a:pPr>
            <a:r>
              <a:rPr lang="en-GB" sz="2600" b="1" dirty="0" smtClean="0">
                <a:ea typeface="ＭＳ Ｐゴシック"/>
                <a:cs typeface="Arial" charset="0"/>
              </a:rPr>
              <a:t>What is the impact?</a:t>
            </a:r>
            <a:endParaRPr lang="en-GB" sz="2600" dirty="0" smtClean="0">
              <a:ea typeface="ＭＳ Ｐゴシック"/>
              <a:cs typeface="Arial" charset="0"/>
            </a:endParaRPr>
          </a:p>
          <a:p>
            <a:pPr marL="0" indent="0">
              <a:spcBef>
                <a:spcPts val="0"/>
              </a:spcBef>
              <a:spcAft>
                <a:spcPts val="1400"/>
              </a:spcAft>
              <a:buNone/>
            </a:pPr>
            <a:r>
              <a:rPr lang="en-GB" sz="1600" dirty="0" smtClean="0"/>
              <a:t>The potential energy savings depend on the size and position of the system installed but solar thermal is one of the most cost-effective and efficient renewable energy sources.</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Mexico head office has  installed solar hot water. </a:t>
            </a:r>
            <a:endParaRPr lang="en-GB" sz="1600" dirty="0" smtClean="0">
              <a:solidFill>
                <a:srgbClr val="FF0000"/>
              </a:solidFill>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 Implemented in Mexico. Click here to learn more. </a:t>
            </a:r>
          </a:p>
        </p:txBody>
      </p:sp>
      <p:sp>
        <p:nvSpPr>
          <p:cNvPr id="6"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Solar hot water</a:t>
            </a:r>
            <a:endParaRPr lang="en-GB" sz="2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92638" y="4406900"/>
            <a:ext cx="3902075" cy="1795463"/>
          </a:xfrm>
        </p:spPr>
        <p:txBody>
          <a:bodyPr/>
          <a:lstStyle/>
          <a:p>
            <a:pPr>
              <a:defRPr/>
            </a:pPr>
            <a:r>
              <a:rPr lang="en-GB" sz="2800" dirty="0" smtClean="0">
                <a:ea typeface="+mj-ea"/>
              </a:rPr>
              <a:t>Sustainable </a:t>
            </a:r>
            <a:br>
              <a:rPr lang="en-GB" sz="2800" dirty="0" smtClean="0">
                <a:ea typeface="+mj-ea"/>
              </a:rPr>
            </a:br>
            <a:r>
              <a:rPr lang="en-GB" sz="2800" dirty="0" smtClean="0">
                <a:ea typeface="+mj-ea"/>
              </a:rPr>
              <a:t>sites</a:t>
            </a:r>
          </a:p>
        </p:txBody>
      </p:sp>
      <p:sp>
        <p:nvSpPr>
          <p:cNvPr id="43010" name="Content Placeholder 2"/>
          <p:cNvSpPr>
            <a:spLocks noGrp="1"/>
          </p:cNvSpPr>
          <p:nvPr>
            <p:ph type="body" idx="1"/>
          </p:nvPr>
        </p:nvSpPr>
        <p:spPr>
          <a:xfrm>
            <a:off x="4592638" y="2906713"/>
            <a:ext cx="3902075" cy="1500187"/>
          </a:xfrm>
        </p:spPr>
        <p:txBody>
          <a:bodyPr/>
          <a:lstStyle/>
          <a:p>
            <a:r>
              <a:rPr lang="en-GB" dirty="0" smtClean="0">
                <a:ea typeface="ＭＳ Ｐゴシック"/>
                <a:cs typeface="Arial" charset="0"/>
              </a:rPr>
              <a:t>Theme 4:</a:t>
            </a:r>
          </a:p>
        </p:txBody>
      </p:sp>
      <p:pic>
        <p:nvPicPr>
          <p:cNvPr id="43011" name="Picture 2"/>
          <p:cNvPicPr>
            <a:picLocks noChangeAspect="1" noChangeArrowheads="1"/>
          </p:cNvPicPr>
          <p:nvPr/>
        </p:nvPicPr>
        <p:blipFill>
          <a:blip r:embed="rId2"/>
          <a:srcRect l="4428" t="17961" r="2213" b="12982"/>
          <a:stretch>
            <a:fillRect/>
          </a:stretch>
        </p:blipFill>
        <p:spPr bwMode="auto">
          <a:xfrm>
            <a:off x="792163" y="1260475"/>
            <a:ext cx="3600450" cy="4903788"/>
          </a:xfrm>
          <a:prstGeom prst="rect">
            <a:avLst/>
          </a:prstGeom>
          <a:noFill/>
          <a:ln w="9525" algn="ctr">
            <a:noFill/>
            <a:miter lim="800000"/>
            <a:headEnd/>
            <a:tailEnd/>
          </a:ln>
        </p:spPr>
      </p:pic>
    </p:spTree>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444500" y="1384300"/>
            <a:ext cx="8229600"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None/>
            </a:pPr>
            <a:r>
              <a:rPr lang="en-GB" sz="1600" dirty="0" smtClean="0">
                <a:ea typeface="ＭＳ Ｐゴシック"/>
                <a:cs typeface="Arial" charset="0"/>
              </a:rPr>
              <a:t>You can employ the Agile Working  approach to help us reduce our carbon footprint and become more competitive. The concept is already used Unilever but we will now extend it more broadly. Agile Working  means  that all employees may work flexibly – anytime and anywhere – as long as the needs of the business are being met. </a:t>
            </a:r>
            <a:r>
              <a:rPr lang="en-GB" sz="1600" dirty="0">
                <a:ea typeface="ＭＳ Ｐゴシック"/>
                <a:cs typeface="Arial" charset="0"/>
              </a:rPr>
              <a:t>Agile workplaces provide space dedicated primarily to activities rather than individual employees. </a:t>
            </a:r>
            <a:endParaRPr lang="en-GB" sz="1600" b="1" dirty="0" smtClean="0">
              <a:ea typeface="ＭＳ Ｐゴシック"/>
              <a:cs typeface="Arial" charset="0"/>
            </a:endParaRPr>
          </a:p>
          <a:p>
            <a:pPr marL="0" indent="0">
              <a:spcBef>
                <a:spcPts val="0"/>
              </a:spcBef>
              <a:spcAft>
                <a:spcPts val="1400"/>
              </a:spcAft>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eaLnBrk="1" hangingPunct="1">
              <a:spcBef>
                <a:spcPts val="0"/>
              </a:spcBef>
              <a:spcAft>
                <a:spcPts val="1400"/>
              </a:spcAft>
              <a:buFontTx/>
              <a:buNone/>
            </a:pPr>
            <a:r>
              <a:rPr lang="en-GB" sz="1600" dirty="0" smtClean="0">
                <a:ea typeface="ＭＳ Ｐゴシック"/>
                <a:cs typeface="Arial" charset="0"/>
              </a:rPr>
              <a:t>All Unilever facilities will be developed to reflect Agile Workplace principles over time. Seven sites in Unilever have implemented Agile Working.</a:t>
            </a:r>
            <a:endParaRPr lang="en-GB" sz="1600" b="1" dirty="0" smtClean="0">
              <a:ea typeface="ＭＳ Ｐゴシック"/>
              <a:cs typeface="Arial" charset="0"/>
            </a:endParaRP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a:t>
            </a:r>
            <a:r>
              <a:rPr lang="en-GB" sz="1600" dirty="0" err="1" smtClean="0">
                <a:ea typeface="ＭＳ Ｐゴシック"/>
                <a:cs typeface="Arial" charset="0"/>
              </a:rPr>
              <a:t>reference:pdf</a:t>
            </a:r>
            <a:r>
              <a:rPr lang="en-GB" sz="1600" dirty="0" smtClean="0">
                <a:ea typeface="ＭＳ Ｐゴシック"/>
                <a:cs typeface="Arial" charset="0"/>
              </a:rPr>
              <a:t> - Introduction to agile working Dec 09</a:t>
            </a:r>
          </a:p>
          <a:p>
            <a:pPr marL="0" indent="0">
              <a:spcBef>
                <a:spcPts val="0"/>
              </a:spcBef>
              <a:spcAft>
                <a:spcPts val="1400"/>
              </a:spcAft>
              <a:buFont typeface="Wingdings" pitchFamily="2" charset="2"/>
              <a:buNone/>
            </a:pPr>
            <a:r>
              <a:rPr lang="en-GB" sz="1600" dirty="0" err="1" smtClean="0">
                <a:ea typeface="ＭＳ Ｐゴシック"/>
                <a:cs typeface="Arial" charset="0"/>
              </a:rPr>
              <a:t>Inside.unilever</a:t>
            </a:r>
            <a:r>
              <a:rPr lang="en-GB" sz="1600" dirty="0" smtClean="0">
                <a:ea typeface="ＭＳ Ｐゴシック"/>
                <a:cs typeface="Arial" charset="0"/>
              </a:rPr>
              <a:t> link: </a:t>
            </a:r>
            <a:r>
              <a:rPr lang="en-GB" sz="1000" dirty="0" smtClean="0">
                <a:ea typeface="ＭＳ Ｐゴシック"/>
                <a:cs typeface="Arial" charset="0"/>
                <a:hlinkClick r:id="rId2"/>
              </a:rPr>
              <a:t>http://inside.unilever.com/agileworking/Pages/Default.aspx</a:t>
            </a:r>
            <a:endParaRPr lang="en-GB" sz="10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Other links: </a:t>
            </a:r>
            <a:r>
              <a:rPr lang="en-GB" sz="1000" dirty="0" smtClean="0">
                <a:solidFill>
                  <a:schemeClr val="tx1"/>
                </a:solidFill>
                <a:ea typeface="ＭＳ Ｐゴシック"/>
                <a:cs typeface="Arial" charset="0"/>
              </a:rPr>
              <a:t>http://workplace.trunky.net/</a:t>
            </a:r>
          </a:p>
          <a:p>
            <a:pPr marL="0" indent="0">
              <a:buFont typeface="Wingdings" pitchFamily="2" charset="2"/>
              <a:buNone/>
            </a:pPr>
            <a:endParaRPr lang="en-GB" sz="1600" b="1" dirty="0" smtClean="0">
              <a:solidFill>
                <a:srgbClr val="FF0000"/>
              </a:solidFill>
              <a:ea typeface="ＭＳ Ｐゴシック"/>
              <a:cs typeface="Arial" charset="0"/>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Agile working</a:t>
            </a:r>
            <a:endParaRPr lang="en-GB" sz="2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body" idx="4294967295"/>
          </p:nvPr>
        </p:nvSpPr>
        <p:spPr>
          <a:xfrm>
            <a:off x="444500" y="1384300"/>
            <a:ext cx="8229600" cy="4525963"/>
          </a:xfrm>
        </p:spPr>
        <p:txBody>
          <a:bodyPr/>
          <a:lstStyle/>
          <a:p>
            <a:pPr marL="0" indent="0">
              <a:spcBef>
                <a:spcPts val="0"/>
              </a:spcBef>
              <a:spcAft>
                <a:spcPts val="1400"/>
              </a:spcAft>
              <a:buNone/>
            </a:pPr>
            <a:r>
              <a:rPr lang="en-GB" sz="1600" dirty="0" smtClean="0">
                <a:ea typeface="ＭＳ Ｐゴシック"/>
                <a:cs typeface="Arial" charset="0"/>
              </a:rPr>
              <a:t>Click here to find out our Next Steps during Q2-4 in 2011 [excel spreadsheet, “Next Steps”]</a:t>
            </a:r>
          </a:p>
          <a:p>
            <a:pPr marL="0" indent="0">
              <a:spcBef>
                <a:spcPts val="0"/>
              </a:spcBef>
              <a:spcAft>
                <a:spcPts val="1400"/>
              </a:spcAft>
              <a:buNone/>
            </a:pPr>
            <a:r>
              <a:rPr lang="en-GB" sz="1600" dirty="0" smtClean="0">
                <a:ea typeface="ＭＳ Ｐゴシック"/>
                <a:cs typeface="Arial" charset="0"/>
              </a:rPr>
              <a:t>We encourage you to share information on best practice with us. Send your case study power point templates to Greg Bradley </a:t>
            </a:r>
            <a:r>
              <a:rPr lang="en-GB" sz="1600" dirty="0" err="1" smtClean="0">
                <a:ea typeface="ＭＳ Ｐゴシック"/>
                <a:cs typeface="Arial" charset="0"/>
              </a:rPr>
              <a:t>Ritt</a:t>
            </a:r>
            <a:r>
              <a:rPr lang="en-GB" sz="1600" dirty="0" smtClean="0">
                <a:ea typeface="ＭＳ Ｐゴシック"/>
                <a:cs typeface="Arial" charset="0"/>
              </a:rPr>
              <a:t>. We will provide further instructions on this in Q2.</a:t>
            </a:r>
          </a:p>
        </p:txBody>
      </p:sp>
      <p:sp>
        <p:nvSpPr>
          <p:cNvPr id="65539" name="WordArt 4"/>
          <p:cNvSpPr>
            <a:spLocks noChangeArrowheads="1" noChangeShapeType="1" noTextEdit="1"/>
          </p:cNvSpPr>
          <p:nvPr/>
        </p:nvSpPr>
        <p:spPr bwMode="auto">
          <a:xfrm>
            <a:off x="3576638" y="3094038"/>
            <a:ext cx="1990725" cy="6477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6"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energy consumption in our offices</a:t>
            </a:r>
            <a:r>
              <a:rPr lang="en-GB" sz="2400" dirty="0" smtClean="0"/>
              <a:t/>
            </a:r>
            <a:br>
              <a:rPr lang="en-GB" sz="2400" dirty="0" smtClean="0"/>
            </a:br>
            <a:r>
              <a:rPr lang="en-GB" sz="2600" b="1" dirty="0" smtClean="0">
                <a:cs typeface="Arial" charset="0"/>
              </a:rPr>
              <a:t>What next?</a:t>
            </a:r>
            <a:endParaRPr lang="en-GB" sz="2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a:xfrm>
            <a:off x="444500" y="1384300"/>
            <a:ext cx="8229600" cy="4525963"/>
          </a:xfrm>
        </p:spPr>
        <p:txBody>
          <a:bodyPr/>
          <a:lstStyle/>
          <a:p>
            <a:pPr>
              <a:spcBef>
                <a:spcPts val="0"/>
              </a:spcBef>
              <a:spcAft>
                <a:spcPts val="1400"/>
              </a:spcAft>
              <a:buFont typeface="Wingdings" charset="2"/>
              <a:buNone/>
              <a:defRPr/>
            </a:pPr>
            <a:r>
              <a:rPr lang="en-GB" sz="2600" b="1" dirty="0" smtClean="0">
                <a:ea typeface="+mn-ea"/>
              </a:rPr>
              <a:t>Targets</a:t>
            </a:r>
          </a:p>
          <a:p>
            <a:pPr marL="0" indent="0">
              <a:spcBef>
                <a:spcPts val="0"/>
              </a:spcBef>
              <a:spcAft>
                <a:spcPts val="1400"/>
              </a:spcAft>
              <a:buNone/>
              <a:defRPr/>
            </a:pPr>
            <a:r>
              <a:rPr lang="en-GB" sz="1600" i="1" dirty="0" smtClean="0">
                <a:ea typeface="+mn-ea"/>
              </a:rPr>
              <a:t>"By 2015 we will reduce paper consumption by 30% per head in our top 21 countries“</a:t>
            </a:r>
          </a:p>
          <a:p>
            <a:pPr marL="0" indent="0">
              <a:spcBef>
                <a:spcPts val="0"/>
              </a:spcBef>
              <a:spcAft>
                <a:spcPts val="1400"/>
              </a:spcAft>
              <a:buNone/>
              <a:defRPr/>
            </a:pPr>
            <a:r>
              <a:rPr lang="en-GB" sz="1600" i="1" dirty="0" smtClean="0">
                <a:ea typeface="+mn-ea"/>
              </a:rPr>
              <a:t>"At least 90% of our office waste in our top 21 countries will be reused, recycled or recovered by 2015. We will send zero waste to landfill by 2017“</a:t>
            </a:r>
          </a:p>
          <a:p>
            <a:pPr marL="0" indent="0">
              <a:spcBef>
                <a:spcPts val="0"/>
              </a:spcBef>
              <a:spcAft>
                <a:spcPts val="1400"/>
              </a:spcAft>
              <a:buNone/>
              <a:defRPr/>
            </a:pPr>
            <a:r>
              <a:rPr lang="en-GB" sz="1600" i="1" dirty="0" smtClean="0">
                <a:ea typeface="+mn-ea"/>
              </a:rPr>
              <a:t>"We will eliminate paper in our invoicing, goods receipts, purchase order processes, financial reporting and employee expense processing by 2015, where legally allowable and technically possible“</a:t>
            </a:r>
          </a:p>
          <a:p>
            <a:pPr>
              <a:spcBef>
                <a:spcPts val="0"/>
              </a:spcBef>
              <a:spcAft>
                <a:spcPts val="1400"/>
              </a:spcAft>
              <a:buNone/>
              <a:defRPr/>
            </a:pPr>
            <a:r>
              <a:rPr lang="en-GB" sz="2600" b="1" dirty="0" smtClean="0">
                <a:ea typeface="+mn-ea"/>
              </a:rPr>
              <a:t>Next steps</a:t>
            </a:r>
          </a:p>
          <a:p>
            <a:pPr marL="0" indent="0">
              <a:spcBef>
                <a:spcPts val="0"/>
              </a:spcBef>
              <a:spcAft>
                <a:spcPts val="1400"/>
              </a:spcAft>
              <a:buNone/>
              <a:defRPr/>
            </a:pPr>
            <a:r>
              <a:rPr lang="en-GB" sz="1600" dirty="0" smtClean="0"/>
              <a:t>We will use Quarter 2 to complete a full baseline of existing sourcing arrangements and identify gaps and a roadmap to achieving these targets in Quarter 3. In addition, our Procurement teams will use this time to select materials to help them reach their 2011-2013 targets. Quarter 4 will be used to find materials and/or suppliers capable of delivering our 2011-2013 requirements.</a:t>
            </a:r>
          </a:p>
          <a:p>
            <a:pPr>
              <a:buNone/>
              <a:defRPr/>
            </a:pPr>
            <a:endParaRPr lang="en-GB" sz="1800" dirty="0" smtClean="0">
              <a:ea typeface="+mn-ea"/>
            </a:endParaRPr>
          </a:p>
          <a:p>
            <a:pPr marL="0" indent="0">
              <a:buFont typeface="Wingdings" charset="2"/>
              <a:buNone/>
              <a:defRPr/>
            </a:pPr>
            <a:endParaRPr lang="en-GB" sz="1800" dirty="0" smtClean="0">
              <a:ea typeface="+mn-ea"/>
            </a:endParaRPr>
          </a:p>
          <a:p>
            <a:pPr>
              <a:buFont typeface="Wingdings" charset="2"/>
              <a:buNone/>
              <a:defRPr/>
            </a:pPr>
            <a:endParaRPr lang="en-GB" sz="2000" dirty="0" smtClean="0">
              <a:ea typeface="+mn-ea"/>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Introduction</a:t>
            </a:r>
            <a:endParaRPr lang="en-GB" sz="2600" b="1" dirty="0"/>
          </a:p>
        </p:txBody>
      </p:sp>
    </p:spTree>
  </p:cSld>
  <p:clrMapOvr>
    <a:masterClrMapping/>
  </p:clrMapOvr>
  <p:transition spd="med">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384300"/>
            <a:ext cx="8229600" cy="1028700"/>
          </a:xfrm>
        </p:spPr>
        <p:txBody>
          <a:bodyPr/>
          <a:lstStyle/>
          <a:p>
            <a:pPr marL="0" indent="0">
              <a:buFont typeface="Wingdings" charset="2"/>
              <a:buNone/>
              <a:defRPr/>
            </a:pPr>
            <a:r>
              <a:rPr lang="en-GB" sz="1600" dirty="0" smtClean="0">
                <a:ea typeface="+mn-ea"/>
              </a:rPr>
              <a:t>We have ambitious targets on waste reduction and  we all need to increase our efforts if we are to achieve them. These are a range of simple, positive actions that you can take, based on tried-and-tested approaches. </a:t>
            </a:r>
          </a:p>
          <a:p>
            <a:pPr>
              <a:buFont typeface="Wingdings" charset="2"/>
              <a:buNone/>
              <a:defRPr/>
            </a:pPr>
            <a:endParaRPr lang="en-GB" sz="1600" dirty="0">
              <a:ea typeface="+mn-ea"/>
            </a:endParaRPr>
          </a:p>
        </p:txBody>
      </p:sp>
      <p:graphicFrame>
        <p:nvGraphicFramePr>
          <p:cNvPr id="8" name="Group 66"/>
          <p:cNvGraphicFramePr>
            <a:graphicFrameLocks noGrp="1"/>
          </p:cNvGraphicFramePr>
          <p:nvPr>
            <p:extLst>
              <p:ext uri="{D42A27DB-BD31-4B8C-83A1-F6EECF244321}">
                <p14:modId xmlns:p14="http://schemas.microsoft.com/office/powerpoint/2010/main" val="2973609915"/>
              </p:ext>
            </p:extLst>
          </p:nvPr>
        </p:nvGraphicFramePr>
        <p:xfrm>
          <a:off x="444500" y="2513037"/>
          <a:ext cx="4067175" cy="204073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Action for waste management programme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Select appropriate waste contractors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Sustainable </a:t>
                      </a: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waste management 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Effective </a:t>
                      </a: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Promote zero waste to landfill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graphicFrame>
        <p:nvGraphicFramePr>
          <p:cNvPr id="9" name="Group 66"/>
          <p:cNvGraphicFramePr>
            <a:graphicFrameLocks noGrp="1"/>
          </p:cNvGraphicFramePr>
          <p:nvPr>
            <p:extLst>
              <p:ext uri="{D42A27DB-BD31-4B8C-83A1-F6EECF244321}">
                <p14:modId xmlns:p14="http://schemas.microsoft.com/office/powerpoint/2010/main" val="749659458"/>
              </p:ext>
            </p:extLst>
          </p:nvPr>
        </p:nvGraphicFramePr>
        <p:xfrm>
          <a:off x="4800600" y="2513037"/>
          <a:ext cx="4067175" cy="169489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Printing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Saving paper – duplex/secure printing and electronic distribution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Recycling of printer toner and </a:t>
                      </a: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cartridges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Elimination of paper in outgoing invoices</a:t>
                      </a:r>
                      <a:endPar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graphicFrame>
        <p:nvGraphicFramePr>
          <p:cNvPr id="10" name="Group 66"/>
          <p:cNvGraphicFramePr>
            <a:graphicFrameLocks noGrp="1"/>
          </p:cNvGraphicFramePr>
          <p:nvPr>
            <p:extLst>
              <p:ext uri="{D42A27DB-BD31-4B8C-83A1-F6EECF244321}">
                <p14:modId xmlns:p14="http://schemas.microsoft.com/office/powerpoint/2010/main" val="3670308834"/>
              </p:ext>
            </p:extLst>
          </p:nvPr>
        </p:nvGraphicFramePr>
        <p:xfrm>
          <a:off x="4800600" y="4392637"/>
          <a:ext cx="4067175" cy="83089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What next?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Reducing dependency on disposable cutlery and crockery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graphicFrame>
        <p:nvGraphicFramePr>
          <p:cNvPr id="11" name="Group 66"/>
          <p:cNvGraphicFramePr>
            <a:graphicFrameLocks noGrp="1"/>
          </p:cNvGraphicFramePr>
          <p:nvPr>
            <p:extLst>
              <p:ext uri="{D42A27DB-BD31-4B8C-83A1-F6EECF244321}">
                <p14:modId xmlns:p14="http://schemas.microsoft.com/office/powerpoint/2010/main" val="3693824391"/>
              </p:ext>
            </p:extLst>
          </p:nvPr>
        </p:nvGraphicFramePr>
        <p:xfrm>
          <a:off x="444500" y="4807303"/>
          <a:ext cx="4067175" cy="1608738"/>
        </p:xfrm>
        <a:graphic>
          <a:graphicData uri="http://schemas.openxmlformats.org/drawingml/2006/table">
            <a:tbl>
              <a:tblPr firstRow="1"/>
              <a:tblGrid>
                <a:gridCol w="4067175"/>
              </a:tblGrid>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FF"/>
                          </a:solidFill>
                          <a:effectLst/>
                          <a:latin typeface="Calibri" pitchFamily="34" charset="0"/>
                          <a:ea typeface="ＭＳ Ｐゴシック" charset="-128"/>
                          <a:cs typeface="Arial" charset="0"/>
                        </a:rPr>
                        <a:t>Other recommendations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00A5D2"/>
                        </a:gs>
                        <a:gs pos="100000">
                          <a:srgbClr val="015EA5"/>
                        </a:gs>
                      </a:gsLst>
                      <a:lin ang="5400000" scaled="0"/>
                      <a:tileRect/>
                    </a:gradFill>
                  </a:tcPr>
                </a:tc>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Fast drying hand dryers to save paper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ＭＳ Ｐゴシック" charset="-128"/>
                          <a:cs typeface="Arial" charset="0"/>
                        </a:rPr>
                        <a:t>Safe disposal of fluorescent lighting</a:t>
                      </a:r>
                      <a:endPar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r h="43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ＭＳ Ｐゴシック" charset="-128"/>
                          <a:cs typeface="Arial" charset="0"/>
                        </a:rPr>
                        <a:t>Moving towards easy to disposal of lighting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6F1"/>
                    </a:solidFill>
                  </a:tcPr>
                </a:tc>
              </a:tr>
            </a:tbl>
          </a:graphicData>
        </a:graphic>
      </p:graphicFrame>
      <p:sp>
        <p:nvSpPr>
          <p:cNvPr id="13"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Introduction</a:t>
            </a:r>
            <a:endParaRPr lang="en-GB" sz="2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44500" y="1384300"/>
            <a:ext cx="8229600" cy="45259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You need to use a reputable contractor to ensure waste is correctly processed for recycling. Using unlicensed landfill or incineration facilities or dumping waste  (fly tipping), could severely damage the environment and Unilever’s corporate reputation.</a:t>
            </a:r>
          </a:p>
          <a:p>
            <a:pPr marL="0" indent="0">
              <a:spcBef>
                <a:spcPts val="0"/>
              </a:spcBef>
              <a:spcAft>
                <a:spcPts val="1400"/>
              </a:spcAft>
              <a:buNone/>
            </a:pPr>
            <a:r>
              <a:rPr lang="en-GB" sz="2600" b="1" dirty="0" smtClean="0"/>
              <a:t>What is the impact?</a:t>
            </a:r>
          </a:p>
          <a:p>
            <a:pPr marL="0" indent="0">
              <a:spcBef>
                <a:spcPts val="0"/>
              </a:spcBef>
              <a:spcAft>
                <a:spcPts val="1400"/>
              </a:spcAft>
              <a:buNone/>
            </a:pPr>
            <a:r>
              <a:rPr lang="en-GB" sz="1600" dirty="0" smtClean="0"/>
              <a:t>Sites such as Leatherhead have achieved zero waste to landfill</a:t>
            </a:r>
            <a:endParaRPr lang="en-GB" sz="1600" b="1" dirty="0" smtClean="0"/>
          </a:p>
          <a:p>
            <a:pPr marL="0" indent="0">
              <a:spcBef>
                <a:spcPts val="0"/>
              </a:spcBef>
              <a:spcAft>
                <a:spcPts val="1400"/>
              </a:spcAft>
              <a:buNone/>
            </a:pPr>
            <a:r>
              <a:rPr lang="en-GB" sz="2600" b="1" dirty="0" smtClean="0"/>
              <a:t>What case studies are there</a:t>
            </a:r>
            <a:r>
              <a:rPr lang="en-GB" sz="2600" dirty="0" smtClean="0"/>
              <a:t> </a:t>
            </a:r>
            <a:r>
              <a:rPr lang="en-GB" sz="2600" b="1" dirty="0" smtClean="0"/>
              <a:t>?</a:t>
            </a:r>
            <a:r>
              <a:rPr lang="en-GB" sz="2600" dirty="0" smtClean="0"/>
              <a:t> </a:t>
            </a:r>
          </a:p>
          <a:p>
            <a:pPr marL="0" indent="0">
              <a:spcBef>
                <a:spcPts val="0"/>
              </a:spcBef>
              <a:spcAft>
                <a:spcPts val="1400"/>
              </a:spcAft>
              <a:buNone/>
            </a:pPr>
            <a:r>
              <a:rPr lang="en-GB" sz="1600" dirty="0" smtClean="0"/>
              <a:t>Leatherhead in the UK.</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a:t>
            </a:r>
            <a:r>
              <a:rPr lang="en-GB" sz="1600" b="1" dirty="0" smtClean="0"/>
              <a:t> </a:t>
            </a:r>
            <a:r>
              <a:rPr lang="en-GB" sz="1600" dirty="0" smtClean="0"/>
              <a:t>[</a:t>
            </a:r>
            <a:r>
              <a:rPr lang="en-GB" sz="1600" dirty="0" err="1" smtClean="0"/>
              <a:t>ppt</a:t>
            </a:r>
            <a:r>
              <a:rPr lang="en-GB" sz="1600" dirty="0" smtClean="0"/>
              <a:t>: Waste management Leatherhead] WIP / [Bins design for 100VE]</a:t>
            </a:r>
          </a:p>
          <a:p>
            <a:pPr marL="0" indent="0">
              <a:spcBef>
                <a:spcPts val="0"/>
              </a:spcBef>
              <a:spcAft>
                <a:spcPts val="1400"/>
              </a:spcAft>
              <a:buNone/>
            </a:pPr>
            <a:r>
              <a:rPr lang="en-GB" sz="1600" dirty="0" smtClean="0"/>
              <a:t>Contact Greg Bradley-</a:t>
            </a:r>
            <a:r>
              <a:rPr lang="en-GB" sz="1600" dirty="0" err="1" smtClean="0"/>
              <a:t>Ritt</a:t>
            </a:r>
            <a:endParaRPr lang="en-GB" sz="1600" dirty="0" smtClean="0"/>
          </a:p>
        </p:txBody>
      </p:sp>
      <p:sp>
        <p:nvSpPr>
          <p:cNvPr id="6"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Select appropriate waste contractors</a:t>
            </a:r>
            <a:endParaRPr lang="en-GB" sz="2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444500" y="1384300"/>
            <a:ext cx="8229600" cy="4525962"/>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We are introducing centralised recycling points and removing personal bins to make recycling easier. Best practice signage is attached to this toolkit and you can use this to help make it easy for your employees to understand why recycling is important and which bin to put it in. Provide different bins for different materials, ensuring they are appropriate to your locality and the materials you are recycling. Make sure external infrastructure can handle the materials recycling through a licensed processing unit. </a:t>
            </a:r>
          </a:p>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Singapore, Leatherhead and 100 Victoria Embankment</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 [</a:t>
            </a:r>
            <a:r>
              <a:rPr lang="en-GB" sz="1600" dirty="0" err="1" smtClean="0"/>
              <a:t>ppt</a:t>
            </a:r>
            <a:r>
              <a:rPr lang="en-GB" sz="1600" dirty="0" smtClean="0"/>
              <a:t>: Waste management 100VE] / [</a:t>
            </a:r>
            <a:r>
              <a:rPr lang="en-GB" sz="1600" dirty="0" err="1" smtClean="0"/>
              <a:t>ppt</a:t>
            </a:r>
            <a:r>
              <a:rPr lang="en-GB" sz="1600" dirty="0" smtClean="0"/>
              <a:t>: Bins design for 100VE]</a:t>
            </a:r>
          </a:p>
          <a:p>
            <a:pPr marL="0" indent="0">
              <a:spcBef>
                <a:spcPts val="0"/>
              </a:spcBef>
              <a:spcAft>
                <a:spcPts val="1400"/>
              </a:spcAft>
              <a:buNone/>
            </a:pPr>
            <a:r>
              <a:rPr lang="en-GB" sz="1600" dirty="0" smtClean="0"/>
              <a:t>Contact Greg Bradley-</a:t>
            </a:r>
            <a:r>
              <a:rPr lang="en-GB" sz="1600" dirty="0" err="1" smtClean="0"/>
              <a:t>Ritt</a:t>
            </a:r>
            <a:endParaRPr lang="en-GB" sz="1600" dirty="0" smtClean="0"/>
          </a:p>
          <a:p>
            <a:pPr marL="0" indent="0">
              <a:buNone/>
            </a:pPr>
            <a:r>
              <a:rPr lang="en-GB" sz="1600" dirty="0" smtClean="0"/>
              <a:t> </a:t>
            </a:r>
          </a:p>
          <a:p>
            <a:pPr marL="0" indent="0">
              <a:buFont typeface="Wingdings" pitchFamily="2" charset="2"/>
              <a:buNone/>
            </a:pPr>
            <a:endParaRPr lang="en-GB" sz="1400" dirty="0" smtClean="0">
              <a:solidFill>
                <a:srgbClr val="FF0000"/>
              </a:solidFill>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Sustainable waste management plan</a:t>
            </a:r>
            <a:endParaRPr lang="en-GB" sz="2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44500" y="1384300"/>
            <a:ext cx="8331200" cy="4525963"/>
          </a:xfrm>
        </p:spPr>
        <p:txBody>
          <a:bodyPr/>
          <a:lstStyle/>
          <a:p>
            <a:pPr marL="0" indent="0">
              <a:spcBef>
                <a:spcPts val="0"/>
              </a:spcBef>
              <a:spcAft>
                <a:spcPts val="1400"/>
              </a:spcAft>
              <a:buNone/>
            </a:pPr>
            <a:r>
              <a:rPr lang="en-GB" sz="2600" b="1" dirty="0" smtClean="0"/>
              <a:t>What is this?</a:t>
            </a:r>
            <a:r>
              <a:rPr lang="en-GB" sz="2600" dirty="0" smtClean="0"/>
              <a:t> </a:t>
            </a:r>
          </a:p>
          <a:p>
            <a:pPr marL="0" indent="0">
              <a:spcBef>
                <a:spcPts val="0"/>
              </a:spcBef>
              <a:spcAft>
                <a:spcPts val="1400"/>
              </a:spcAft>
              <a:buNone/>
            </a:pPr>
            <a:r>
              <a:rPr lang="en-GB" sz="1600" dirty="0" smtClean="0"/>
              <a:t>A robust communication strategy on waste reduction will ensure that employees understand how to implement waste management by modifying office practices and their day-to-day behaviour. Communication messages can focus on using less and putting the waste in the right bin so people can take small actions that make a big difference</a:t>
            </a:r>
          </a:p>
          <a:p>
            <a:pPr marL="0" indent="0">
              <a:spcBef>
                <a:spcPts val="0"/>
              </a:spcBef>
              <a:spcAft>
                <a:spcPts val="1400"/>
              </a:spcAft>
              <a:buNone/>
            </a:pPr>
            <a:r>
              <a:rPr lang="en-GB" sz="2600" b="1" dirty="0" smtClean="0">
                <a:ea typeface="ＭＳ Ｐゴシック"/>
                <a:cs typeface="Arial" charset="0"/>
              </a:rPr>
              <a:t>What case studies are there?</a:t>
            </a:r>
            <a:r>
              <a:rPr lang="en-GB" sz="2600" dirty="0" smtClean="0"/>
              <a:t> </a:t>
            </a:r>
          </a:p>
          <a:p>
            <a:pPr marL="0" indent="0">
              <a:spcBef>
                <a:spcPts val="0"/>
              </a:spcBef>
              <a:spcAft>
                <a:spcPts val="1400"/>
              </a:spcAft>
              <a:buNone/>
            </a:pPr>
            <a:r>
              <a:rPr lang="en-GB" sz="1600" dirty="0" smtClean="0"/>
              <a:t>Leatherhead and 100 Victoria Embankment in the UK. The latter office has a strong communication messages about reducing waste on their bins, this educates both new and existing employees, </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a:t>
            </a:r>
            <a:r>
              <a:rPr lang="en-GB" sz="1600" b="1" dirty="0" smtClean="0"/>
              <a:t> </a:t>
            </a:r>
            <a:r>
              <a:rPr lang="en-GB" sz="1600" dirty="0" smtClean="0"/>
              <a:t>[</a:t>
            </a:r>
            <a:r>
              <a:rPr lang="en-GB" sz="1600" dirty="0" err="1" smtClean="0"/>
              <a:t>ppt</a:t>
            </a:r>
            <a:r>
              <a:rPr lang="en-GB" sz="1600" dirty="0" smtClean="0"/>
              <a:t>: Communication recycling and education] / [ppt:100VE Recycle Bin Locations, </a:t>
            </a:r>
            <a:r>
              <a:rPr lang="en-GB" sz="1600" dirty="0" err="1" smtClean="0"/>
              <a:t>ppt</a:t>
            </a:r>
            <a:r>
              <a:rPr lang="en-GB" sz="1600" dirty="0" smtClean="0"/>
              <a:t>: Understanding the recycling stations, </a:t>
            </a:r>
            <a:r>
              <a:rPr lang="en-GB" sz="1600" dirty="0" err="1" smtClean="0"/>
              <a:t>ppt</a:t>
            </a:r>
            <a:r>
              <a:rPr lang="en-GB" sz="1600" dirty="0" smtClean="0"/>
              <a:t>: Information poster-bins, Word: feedback form-bins, Word: One page news article, Word: Zero waste to Landfill communications plan]</a:t>
            </a:r>
          </a:p>
          <a:p>
            <a:pPr marL="0" indent="0">
              <a:spcBef>
                <a:spcPts val="0"/>
              </a:spcBef>
              <a:spcAft>
                <a:spcPts val="1400"/>
              </a:spcAft>
              <a:buNone/>
            </a:pPr>
            <a:r>
              <a:rPr lang="es-ES" sz="1600" dirty="0" err="1" smtClean="0"/>
              <a:t>Contact</a:t>
            </a:r>
            <a:r>
              <a:rPr lang="es-ES" sz="1600" dirty="0" smtClean="0"/>
              <a:t> Alejandra </a:t>
            </a:r>
            <a:r>
              <a:rPr lang="es-ES" sz="1600" dirty="0" err="1" smtClean="0"/>
              <a:t>Gonzalez</a:t>
            </a:r>
            <a:endParaRPr lang="en-GB" sz="1600" dirty="0" smtClean="0"/>
          </a:p>
          <a:p>
            <a:pPr marL="0" indent="0">
              <a:buFont typeface="Wingdings" pitchFamily="2" charset="2"/>
              <a:buNone/>
            </a:pPr>
            <a:endParaRPr lang="en-GB" sz="1400" dirty="0" smtClean="0">
              <a:solidFill>
                <a:srgbClr val="FF0000"/>
              </a:solidFill>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Effective communication</a:t>
            </a:r>
            <a:endParaRPr lang="en-GB" sz="26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44500" y="1384300"/>
            <a:ext cx="8229600" cy="45259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Avoiding sending waste to landfill will reduce our impact on the environment and help us achieve our ambition of 90% of office waste being recycled, recovered or reused by 2015. You will need buy-in from employees through effective communication across all levels and all functions. You should also select a diverse team including senior management to galvanise and drive the initiative forward. </a:t>
            </a:r>
          </a:p>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Leatherhead. UK, Suffolk in the US.</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 [One pager for case study - Greg] / Contacted Lauren Kyle WIP </a:t>
            </a:r>
          </a:p>
          <a:p>
            <a:pPr marL="0" indent="0">
              <a:spcBef>
                <a:spcPts val="0"/>
              </a:spcBef>
              <a:spcAft>
                <a:spcPts val="1400"/>
              </a:spcAft>
              <a:buNone/>
            </a:pPr>
            <a:r>
              <a:rPr lang="en-GB" sz="1600" dirty="0" smtClean="0"/>
              <a:t>Suffolk Landfill </a:t>
            </a:r>
          </a:p>
          <a:p>
            <a:pPr>
              <a:spcBef>
                <a:spcPts val="0"/>
              </a:spcBef>
              <a:spcAft>
                <a:spcPts val="1400"/>
              </a:spcAft>
              <a:buNone/>
            </a:pPr>
            <a:endParaRPr lang="en-GB" sz="1600" dirty="0" smtClean="0"/>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Promote zero waste to landfill</a:t>
            </a:r>
            <a:endParaRPr lang="en-GB" sz="2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1371600"/>
            <a:ext cx="8229600" cy="47545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Installing energy efficient hand dryers like the Dyson fast-dryers in toilet areas removes the need for paper towel and eliminates a waste stream. It also helps keep toilet areas cleaner. </a:t>
            </a:r>
          </a:p>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Leatherhead, UK.</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 [One pager for case study - Greg] Contacted Brian WIP</a:t>
            </a:r>
            <a:endParaRPr lang="en-GB" sz="1600" dirty="0"/>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Fast drying hand dryers to save paper</a:t>
            </a:r>
            <a:endParaRPr lang="en-GB" sz="2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371600"/>
            <a:ext cx="8229600" cy="47545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Ensure that a reputable waste management company for disposing of fluorescent light bulbs is engaged. This is essential as improper disposal is hazardous to health and the environment. This should be negotiated at the tender stage, with a clear understanding of what is required as well as information on where the waste will go. Incorrect disposal can damage Unilever’s corporate reputation. </a:t>
            </a:r>
          </a:p>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Leatherhead, Kingston, 100VE, Four Acres.</a:t>
            </a:r>
          </a:p>
          <a:p>
            <a:pPr marL="0" indent="0">
              <a:spcBef>
                <a:spcPts val="0"/>
              </a:spcBef>
              <a:spcAft>
                <a:spcPts val="1400"/>
              </a:spcAft>
              <a:buNone/>
            </a:pPr>
            <a:r>
              <a:rPr lang="en-GB" sz="2600" b="1" dirty="0" smtClean="0"/>
              <a:t>Where can I learn more?</a:t>
            </a:r>
            <a:r>
              <a:rPr lang="en-GB" sz="2600" dirty="0" smtClean="0"/>
              <a:t> </a:t>
            </a:r>
          </a:p>
          <a:p>
            <a:pPr marL="0" indent="0">
              <a:spcBef>
                <a:spcPts val="0"/>
              </a:spcBef>
              <a:spcAft>
                <a:spcPts val="1400"/>
              </a:spcAft>
              <a:buNone/>
            </a:pPr>
            <a:r>
              <a:rPr lang="en-GB" sz="1600" dirty="0" smtClean="0"/>
              <a:t>Case study / reference: [One pager for case study - Greg] Contacted Lauran Kyle WIP</a:t>
            </a:r>
          </a:p>
          <a:p>
            <a:pPr marL="0" indent="0">
              <a:spcBef>
                <a:spcPts val="0"/>
              </a:spcBef>
              <a:spcAft>
                <a:spcPts val="1400"/>
              </a:spcAft>
              <a:buNone/>
            </a:pPr>
            <a:r>
              <a:rPr lang="en-GB" sz="1600" dirty="0" smtClean="0"/>
              <a:t>Contact Greg Bradley-</a:t>
            </a:r>
            <a:r>
              <a:rPr lang="en-GB" sz="1600" dirty="0" err="1" smtClean="0"/>
              <a:t>Ritt</a:t>
            </a:r>
            <a:endParaRPr lang="en-GB" sz="1600" dirty="0" smtClean="0"/>
          </a:p>
          <a:p>
            <a:pPr marL="0" indent="0">
              <a:spcBef>
                <a:spcPts val="0"/>
              </a:spcBef>
              <a:spcAft>
                <a:spcPts val="1400"/>
              </a:spcAft>
              <a:buFont typeface="Wingdings" pitchFamily="2" charset="2"/>
              <a:buNone/>
            </a:pPr>
            <a:endParaRPr lang="en-GB" sz="1400" dirty="0" smtClean="0">
              <a:ea typeface="ＭＳ Ｐゴシック"/>
              <a:cs typeface="Arial" charset="0"/>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Safe disposal of fluorescent lighting</a:t>
            </a:r>
            <a:endParaRPr lang="en-GB" sz="2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1384301"/>
            <a:ext cx="8229600" cy="4454524"/>
          </a:xfrm>
        </p:spPr>
        <p:txBody>
          <a:bodyPr/>
          <a:lstStyle/>
          <a:p>
            <a:pPr>
              <a:spcBef>
                <a:spcPts val="0"/>
              </a:spcBef>
              <a:spcAft>
                <a:spcPts val="1400"/>
              </a:spcAft>
              <a:buFont typeface="Wingdings" pitchFamily="2" charset="2"/>
              <a:buNone/>
            </a:pPr>
            <a:r>
              <a:rPr lang="en-GB" sz="2600" b="1" dirty="0" smtClean="0">
                <a:ea typeface="ＭＳ Ｐゴシック"/>
                <a:cs typeface="Arial" charset="0"/>
              </a:rPr>
              <a:t>The business case</a:t>
            </a:r>
            <a:endParaRPr lang="en-GB" sz="2600" b="1" dirty="0">
              <a:ea typeface="ＭＳ Ｐゴシック"/>
              <a:cs typeface="Arial" charset="0"/>
            </a:endParaRPr>
          </a:p>
          <a:p>
            <a:pPr marL="0" indent="0">
              <a:spcBef>
                <a:spcPts val="0"/>
              </a:spcBef>
              <a:spcAft>
                <a:spcPts val="1400"/>
              </a:spcAft>
              <a:buFont typeface="Wingdings" pitchFamily="2" charset="2"/>
              <a:buNone/>
            </a:pPr>
            <a:r>
              <a:rPr lang="en-GB" sz="1600" dirty="0" smtClean="0"/>
              <a:t>Employees are at the core of the Unilever brand and they are key to helping us deliver our Company vision.  It is what they do day to day that  will impact most of our targets.</a:t>
            </a:r>
          </a:p>
          <a:p>
            <a:pPr marL="0" indent="0">
              <a:spcBef>
                <a:spcPts val="0"/>
              </a:spcBef>
              <a:spcAft>
                <a:spcPts val="1400"/>
              </a:spcAft>
              <a:buNone/>
            </a:pPr>
            <a:r>
              <a:rPr lang="en-GB" sz="1600" dirty="0" smtClean="0"/>
              <a:t>Our people provide the skills and creativity that drive our business. We want them to be healthy, motivated and committed, both for their own well-being and our long-term prosperity. </a:t>
            </a:r>
          </a:p>
          <a:p>
            <a:pPr marL="0" indent="0">
              <a:spcBef>
                <a:spcPts val="0"/>
              </a:spcBef>
              <a:spcAft>
                <a:spcPts val="1400"/>
              </a:spcAft>
              <a:buNone/>
            </a:pPr>
            <a:r>
              <a:rPr lang="en-GB" sz="1600" dirty="0" smtClean="0"/>
              <a:t>We've been doing a lot so far, but we will need our people to actively contribute toward our big goals. Now that we've published the SLP externally, we will need to make sure our workplaces "walk the talk“. </a:t>
            </a:r>
          </a:p>
          <a:p>
            <a:pPr marL="0" indent="0">
              <a:spcBef>
                <a:spcPts val="0"/>
              </a:spcBef>
              <a:spcAft>
                <a:spcPts val="1400"/>
              </a:spcAft>
              <a:buNone/>
            </a:pPr>
            <a:r>
              <a:rPr lang="en-GB" sz="1600" dirty="0" smtClean="0"/>
              <a:t>Enterprise Support, Global Medical &amp; Occupational Health and SHE have helped to build this "Sustainable Sites" chapter. It contains everything you need to start implementing the SLP and help us achieve our commitments. Although we don’t have all the answers, we will need your help to start sharing best practice. If you have implemented something you are particularly proud of, send it to: XXXX</a:t>
            </a:r>
          </a:p>
          <a:p>
            <a:pPr>
              <a:spcBef>
                <a:spcPct val="0"/>
              </a:spcBef>
              <a:buFont typeface="Wingdings" pitchFamily="2" charset="2"/>
              <a:buNone/>
            </a:pPr>
            <a:endParaRPr lang="en-GB" sz="1600" dirty="0" smtClean="0">
              <a:ea typeface="ＭＳ Ｐゴシック"/>
              <a:cs typeface="Arial" charset="0"/>
            </a:endParaRPr>
          </a:p>
        </p:txBody>
      </p:sp>
      <p:sp>
        <p:nvSpPr>
          <p:cNvPr id="7" name="Title 4"/>
          <p:cNvSpPr txBox="1">
            <a:spLocks/>
          </p:cNvSpPr>
          <p:nvPr/>
        </p:nvSpPr>
        <p:spPr bwMode="auto">
          <a:xfrm>
            <a:off x="457200" y="63500"/>
            <a:ext cx="8229600" cy="96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p>
          <a:p>
            <a:r>
              <a:rPr lang="en-GB" b="1" dirty="0" smtClean="0">
                <a:cs typeface="Arial" charset="0"/>
              </a:rPr>
              <a:t>Introduction</a:t>
            </a:r>
            <a:endParaRPr lang="en-GB" b="1" dirty="0"/>
          </a:p>
        </p:txBody>
      </p:sp>
    </p:spTree>
  </p:cSld>
  <p:clrMapOvr>
    <a:masterClrMapping/>
  </p:clrMapOvr>
  <p:transition spd="med">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44500" y="1384300"/>
            <a:ext cx="8229600" cy="4525963"/>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From a waste disposal point of view, LED lights are preferable to compact fluorescent lights or fluorescent tube lighting as they have minimal mercury levels and last longer. LED light installation can be expensive, so check the lease time left on contracts</a:t>
            </a:r>
            <a:r>
              <a:rPr lang="en-US" sz="1600" dirty="0" smtClean="0">
                <a:ea typeface="ＭＳ Ｐゴシック"/>
                <a:cs typeface="Arial" charset="0"/>
              </a:rPr>
              <a:t> </a:t>
            </a:r>
            <a:r>
              <a:rPr lang="en-GB" sz="1600" dirty="0" smtClean="0">
                <a:ea typeface="ＭＳ Ｐゴシック"/>
                <a:cs typeface="Arial" charset="0"/>
              </a:rPr>
              <a:t>before making your decision. You should carry out a thorough lighting analysis at the outset.</a:t>
            </a:r>
          </a:p>
          <a:p>
            <a:pPr marL="0" indent="0">
              <a:spcBef>
                <a:spcPts val="0"/>
              </a:spcBef>
              <a:spcAft>
                <a:spcPts val="1400"/>
              </a:spcAft>
              <a:buFont typeface="Wingdings" pitchFamily="2" charset="2"/>
              <a:buNone/>
            </a:pPr>
            <a:r>
              <a:rPr lang="en-GB" sz="2600" b="1" dirty="0" smtClean="0">
                <a:ea typeface="ＭＳ Ｐゴシック"/>
                <a:cs typeface="Arial" charset="0"/>
              </a:rPr>
              <a:t>Where has this been done?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Singapore regional head office.</a:t>
            </a: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Case study / reference: [</a:t>
            </a:r>
            <a:r>
              <a:rPr lang="en-GB" sz="1600" dirty="0" err="1" smtClean="0">
                <a:ea typeface="ＭＳ Ｐゴシック"/>
                <a:cs typeface="Arial" charset="0"/>
              </a:rPr>
              <a:t>ppt</a:t>
            </a:r>
            <a:r>
              <a:rPr lang="en-GB" sz="1600" dirty="0" smtClean="0">
                <a:ea typeface="ＭＳ Ｐゴシック"/>
                <a:cs typeface="Arial" charset="0"/>
              </a:rPr>
              <a:t>: LED lighting - reducing waste] / [Word: LED efficiency metrics]</a:t>
            </a:r>
          </a:p>
          <a:p>
            <a:pPr marL="0" indent="0">
              <a:spcBef>
                <a:spcPts val="0"/>
              </a:spcBef>
              <a:spcAft>
                <a:spcPts val="1400"/>
              </a:spcAft>
              <a:buFont typeface="Wingdings" pitchFamily="2" charset="2"/>
              <a:buNone/>
            </a:pPr>
            <a:endParaRPr lang="en-GB" sz="1600" dirty="0" smtClean="0">
              <a:solidFill>
                <a:srgbClr val="FF0000"/>
              </a:solidFill>
              <a:ea typeface="ＭＳ Ｐゴシック"/>
              <a:cs typeface="Arial" charset="0"/>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Move towards easy-to-dispose lighting</a:t>
            </a:r>
            <a:endParaRPr lang="en-GB" sz="2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44500" y="1371600"/>
            <a:ext cx="8318500" cy="4525963"/>
          </a:xfrm>
        </p:spPr>
        <p:txBody>
          <a:bodyPr/>
          <a:lstStyle/>
          <a:p>
            <a:pPr marL="0" indent="0">
              <a:spcBef>
                <a:spcPts val="0"/>
              </a:spcBef>
              <a:spcAft>
                <a:spcPts val="1300"/>
              </a:spcAft>
              <a:buFont typeface="Wingdings" pitchFamily="2" charset="2"/>
              <a:buNone/>
            </a:pPr>
            <a:r>
              <a:rPr lang="en-GB" sz="2600" b="1" dirty="0" smtClean="0"/>
              <a:t>What is it?</a:t>
            </a:r>
            <a:r>
              <a:rPr lang="en-GB" sz="2600" dirty="0" smtClean="0"/>
              <a:t> </a:t>
            </a:r>
          </a:p>
          <a:p>
            <a:pPr marL="0" indent="0">
              <a:spcBef>
                <a:spcPts val="0"/>
              </a:spcBef>
              <a:spcAft>
                <a:spcPts val="1300"/>
              </a:spcAft>
              <a:buNone/>
            </a:pPr>
            <a:r>
              <a:rPr lang="en-GB" sz="1500" dirty="0" smtClean="0"/>
              <a:t>Duplex and secure printing will virtually eliminate uncollected print jobs and reduce waste paper. In addition, replacing paper with electronic invoicing and other processes, if it’s within legal guidelines for your country, will save paper too. Unilever is developing a global print policy to integrate these practices more consistently across the company.  </a:t>
            </a:r>
          </a:p>
          <a:p>
            <a:pPr marL="0" indent="0">
              <a:spcBef>
                <a:spcPts val="0"/>
              </a:spcBef>
              <a:spcAft>
                <a:spcPts val="1300"/>
              </a:spcAft>
              <a:buNone/>
            </a:pPr>
            <a:r>
              <a:rPr lang="en-GB" sz="2600" b="1" dirty="0" smtClean="0">
                <a:ea typeface="ＭＳ Ｐゴシック"/>
                <a:cs typeface="Arial" charset="0"/>
              </a:rPr>
              <a:t>What case studies are there?</a:t>
            </a:r>
            <a:endParaRPr lang="en-GB" sz="2600" dirty="0" smtClean="0">
              <a:ea typeface="ＭＳ Ｐゴシック"/>
              <a:cs typeface="Arial" charset="0"/>
            </a:endParaRPr>
          </a:p>
          <a:p>
            <a:pPr marL="0" indent="0">
              <a:spcBef>
                <a:spcPts val="0"/>
              </a:spcBef>
              <a:spcAft>
                <a:spcPts val="1300"/>
              </a:spcAft>
              <a:buNone/>
            </a:pPr>
            <a:r>
              <a:rPr lang="en-GB" sz="1500" dirty="0" smtClean="0"/>
              <a:t>Duplex printing is a default standard on most Unilever devices, although users can override the settings.</a:t>
            </a:r>
            <a:r>
              <a:rPr lang="en-US" sz="1500" dirty="0" smtClean="0"/>
              <a:t> </a:t>
            </a:r>
            <a:r>
              <a:rPr lang="en-GB" sz="1500" dirty="0" smtClean="0"/>
              <a:t>The Unilever offices in Singapore, Mexico, Israel, India and China have implemented secure printing. </a:t>
            </a:r>
          </a:p>
          <a:p>
            <a:pPr marL="0" indent="0">
              <a:spcBef>
                <a:spcPts val="0"/>
              </a:spcBef>
              <a:spcAft>
                <a:spcPts val="1300"/>
              </a:spcAft>
              <a:buNone/>
            </a:pPr>
            <a:r>
              <a:rPr lang="en-GB" sz="2600" b="1" dirty="0" smtClean="0"/>
              <a:t>Where can I learn more?</a:t>
            </a:r>
            <a:r>
              <a:rPr lang="en-GB" sz="2600" dirty="0" smtClean="0"/>
              <a:t> </a:t>
            </a:r>
          </a:p>
          <a:p>
            <a:pPr marL="0" indent="0">
              <a:spcBef>
                <a:spcPts val="0"/>
              </a:spcBef>
              <a:spcAft>
                <a:spcPts val="1300"/>
              </a:spcAft>
              <a:buNone/>
            </a:pPr>
            <a:r>
              <a:rPr lang="en-GB" sz="1500" dirty="0" smtClean="0"/>
              <a:t>Case study / reference: [</a:t>
            </a:r>
            <a:r>
              <a:rPr lang="en-GB" sz="1500" dirty="0" err="1" smtClean="0"/>
              <a:t>ppt</a:t>
            </a:r>
            <a:r>
              <a:rPr lang="en-GB" sz="1500" dirty="0" smtClean="0"/>
              <a:t>: Duplex and secure printing] / [</a:t>
            </a:r>
            <a:r>
              <a:rPr lang="en-GB" sz="1500" dirty="0" err="1" smtClean="0"/>
              <a:t>pdf</a:t>
            </a:r>
            <a:r>
              <a:rPr lang="en-GB" sz="1500" dirty="0" smtClean="0"/>
              <a:t>: Singapore managed print policy, </a:t>
            </a:r>
            <a:r>
              <a:rPr lang="en-GB" sz="1500" dirty="0" err="1" smtClean="0"/>
              <a:t>pdf</a:t>
            </a:r>
            <a:r>
              <a:rPr lang="en-GB" sz="1500" dirty="0" smtClean="0"/>
              <a:t>: </a:t>
            </a:r>
            <a:r>
              <a:rPr lang="en-GB" sz="1500" dirty="0" err="1" smtClean="0"/>
              <a:t>Europeprint</a:t>
            </a:r>
            <a:r>
              <a:rPr lang="en-GB" sz="1500" dirty="0" smtClean="0"/>
              <a:t> policy]</a:t>
            </a:r>
          </a:p>
          <a:p>
            <a:pPr marL="0" indent="0">
              <a:spcBef>
                <a:spcPts val="0"/>
              </a:spcBef>
              <a:spcAft>
                <a:spcPts val="1300"/>
              </a:spcAft>
              <a:buNone/>
            </a:pPr>
            <a:r>
              <a:rPr lang="en-GB" sz="1500" dirty="0" smtClean="0"/>
              <a:t>Case study / reference: [Word: Elimination of paper in the outgoing invoice process-MCO actions]</a:t>
            </a:r>
          </a:p>
          <a:p>
            <a:pPr marL="0" indent="0">
              <a:spcBef>
                <a:spcPts val="0"/>
              </a:spcBef>
              <a:spcAft>
                <a:spcPts val="1300"/>
              </a:spcAft>
              <a:buNone/>
            </a:pPr>
            <a:r>
              <a:rPr lang="en-GB" sz="1500" dirty="0" smtClean="0"/>
              <a:t>For history in Europe contact Miles Gilbertson (</a:t>
            </a:r>
            <a:r>
              <a:rPr lang="en-GB" sz="1500" dirty="0" err="1" smtClean="0"/>
              <a:t>Indirect’s</a:t>
            </a:r>
            <a:r>
              <a:rPr lang="en-GB" sz="1500" dirty="0" smtClean="0"/>
              <a:t> Procurement Manager responsible for the European Contract negotiation)</a:t>
            </a:r>
          </a:p>
          <a:p>
            <a:pPr marL="0" indent="0">
              <a:spcBef>
                <a:spcPts val="0"/>
              </a:spcBef>
              <a:spcAft>
                <a:spcPts val="1300"/>
              </a:spcAft>
              <a:buNone/>
            </a:pPr>
            <a:r>
              <a:rPr lang="en-GB" sz="1500" dirty="0" smtClean="0"/>
              <a:t>For next steps contact Nicolas Morgan </a:t>
            </a:r>
            <a:endParaRPr lang="en-GB" sz="1500" dirty="0"/>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Saving paper</a:t>
            </a:r>
            <a:endParaRPr lang="en-GB" sz="26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a:xfrm>
            <a:off x="442913" y="1371600"/>
            <a:ext cx="8229600" cy="5284788"/>
          </a:xfrm>
        </p:spPr>
        <p:txBody>
          <a:bodyPr/>
          <a:lstStyle/>
          <a:p>
            <a:pPr marL="0" indent="0">
              <a:spcBef>
                <a:spcPts val="0"/>
              </a:spcBef>
              <a:spcAft>
                <a:spcPts val="1400"/>
              </a:spcAft>
              <a:buNone/>
            </a:pPr>
            <a:r>
              <a:rPr lang="en-GB" sz="2600" b="1" dirty="0" smtClean="0"/>
              <a:t>What is it?</a:t>
            </a:r>
          </a:p>
          <a:p>
            <a:pPr marL="0" indent="0">
              <a:spcBef>
                <a:spcPts val="0"/>
              </a:spcBef>
              <a:spcAft>
                <a:spcPts val="1400"/>
              </a:spcAft>
              <a:buNone/>
            </a:pPr>
            <a:r>
              <a:rPr lang="en-GB" sz="1600" dirty="0" smtClean="0"/>
              <a:t>We are committed to increasing the recycling rate of printer toners and cartridges, thus reducing our negative environmental impact from print services. The current European print contract requires that 70% of supplied cartridges will be returned to Supplier Group companies. Of these cartridges, 90% should be sent for recycling and 98% of raw materials need to be recovered. </a:t>
            </a:r>
          </a:p>
          <a:p>
            <a:pPr marL="0" indent="0">
              <a:spcBef>
                <a:spcPts val="0"/>
              </a:spcBef>
              <a:spcAft>
                <a:spcPts val="1400"/>
              </a:spcAft>
              <a:buNone/>
            </a:pPr>
            <a:r>
              <a:rPr lang="en-GB" sz="2600" b="1" dirty="0" smtClean="0"/>
              <a:t>What case studies are there?</a:t>
            </a:r>
          </a:p>
          <a:p>
            <a:pPr marL="0" indent="0">
              <a:spcBef>
                <a:spcPts val="0"/>
              </a:spcBef>
              <a:spcAft>
                <a:spcPts val="1400"/>
              </a:spcAft>
              <a:buNone/>
            </a:pPr>
            <a:r>
              <a:rPr lang="en-GB" sz="1600" dirty="0" smtClean="0"/>
              <a:t>In Europe for the print services contract managed by RICOH.  This was instigated by the </a:t>
            </a:r>
            <a:r>
              <a:rPr lang="en-GB" sz="1600" dirty="0" err="1" smtClean="0"/>
              <a:t>Indirects</a:t>
            </a:r>
            <a:r>
              <a:rPr lang="en-GB" sz="1600" dirty="0" smtClean="0"/>
              <a:t> Procurement team.</a:t>
            </a:r>
            <a:r>
              <a:rPr lang="en-GB" sz="1600" i="1" dirty="0" smtClean="0"/>
              <a:t> </a:t>
            </a:r>
            <a:endParaRPr lang="en-GB" sz="1600" dirty="0" smtClean="0"/>
          </a:p>
        </p:txBody>
      </p:sp>
      <p:sp>
        <p:nvSpPr>
          <p:cNvPr id="77827" name="WordArt 4"/>
          <p:cNvSpPr>
            <a:spLocks noChangeArrowheads="1" noChangeShapeType="1" noTextEdit="1"/>
          </p:cNvSpPr>
          <p:nvPr/>
        </p:nvSpPr>
        <p:spPr bwMode="auto">
          <a:xfrm>
            <a:off x="3576639" y="3079750"/>
            <a:ext cx="275834" cy="45719"/>
          </a:xfrm>
          <a:prstGeom prst="rect">
            <a:avLst/>
          </a:prstGeom>
        </p:spPr>
        <p:txBody>
          <a:bodyPr wrap="none" fromWordArt="1">
            <a:prstTxWarp prst="textPlain">
              <a:avLst>
                <a:gd name="adj" fmla="val 7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Recycling printer toner and cartridges (1/2)</a:t>
            </a:r>
            <a:endParaRPr lang="en-GB" sz="2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a:xfrm>
            <a:off x="442913" y="1371600"/>
            <a:ext cx="8229600" cy="5284788"/>
          </a:xfrm>
        </p:spPr>
        <p:txBody>
          <a:bodyPr/>
          <a:lstStyle/>
          <a:p>
            <a:pPr marL="0" indent="0">
              <a:spcBef>
                <a:spcPts val="0"/>
              </a:spcBef>
              <a:spcAft>
                <a:spcPts val="1400"/>
              </a:spcAft>
              <a:buNone/>
            </a:pPr>
            <a:r>
              <a:rPr lang="en-GB" sz="2600" b="1" dirty="0" smtClean="0"/>
              <a:t>What is the impact?</a:t>
            </a:r>
          </a:p>
          <a:p>
            <a:pPr marL="0" indent="0">
              <a:spcBef>
                <a:spcPts val="0"/>
              </a:spcBef>
              <a:spcAft>
                <a:spcPts val="1400"/>
              </a:spcAft>
              <a:buNone/>
            </a:pPr>
            <a:r>
              <a:rPr lang="en-GB" sz="1600" dirty="0" smtClean="0"/>
              <a:t>This action is vital to help reach our zero waste to landfill targets.</a:t>
            </a:r>
          </a:p>
          <a:p>
            <a:pPr marL="0" indent="0">
              <a:spcBef>
                <a:spcPts val="0"/>
              </a:spcBef>
              <a:spcAft>
                <a:spcPts val="1400"/>
              </a:spcAft>
              <a:buNone/>
            </a:pPr>
            <a:r>
              <a:rPr lang="en-GB" sz="2600" b="1" dirty="0" smtClean="0"/>
              <a:t>Where can I learn more?</a:t>
            </a:r>
          </a:p>
          <a:p>
            <a:pPr marL="0" indent="0">
              <a:spcBef>
                <a:spcPts val="0"/>
              </a:spcBef>
              <a:spcAft>
                <a:spcPts val="1400"/>
              </a:spcAft>
              <a:buNone/>
            </a:pPr>
            <a:r>
              <a:rPr lang="en-GB" sz="1600" dirty="0" smtClean="0"/>
              <a:t>[Word: Printer toner cartridge recycling – Europe]</a:t>
            </a:r>
          </a:p>
          <a:p>
            <a:pPr marL="0" indent="0">
              <a:spcBef>
                <a:spcPts val="0"/>
              </a:spcBef>
              <a:spcAft>
                <a:spcPts val="1400"/>
              </a:spcAft>
              <a:buNone/>
            </a:pPr>
            <a:r>
              <a:rPr lang="en-GB" sz="1600" dirty="0" smtClean="0"/>
              <a:t>Or contact </a:t>
            </a:r>
            <a:r>
              <a:rPr lang="en-GB" sz="1600" u="sng" dirty="0" smtClean="0">
                <a:hlinkClick r:id="rId2"/>
              </a:rPr>
              <a:t>Myles.Gilbertson@unilever.com</a:t>
            </a:r>
            <a:r>
              <a:rPr lang="en-GB" sz="1600" dirty="0" smtClean="0"/>
              <a:t> (</a:t>
            </a:r>
            <a:r>
              <a:rPr lang="en-GB" sz="1600" dirty="0" err="1" smtClean="0"/>
              <a:t>Indirects</a:t>
            </a:r>
            <a:r>
              <a:rPr lang="en-GB" sz="1600" dirty="0" smtClean="0"/>
              <a:t> Procurement Manager responsible for procurement of reprographics services in Europe)</a:t>
            </a:r>
          </a:p>
        </p:txBody>
      </p:sp>
      <p:sp>
        <p:nvSpPr>
          <p:cNvPr id="77827" name="WordArt 4"/>
          <p:cNvSpPr>
            <a:spLocks noChangeArrowheads="1" noChangeShapeType="1" noTextEdit="1"/>
          </p:cNvSpPr>
          <p:nvPr/>
        </p:nvSpPr>
        <p:spPr bwMode="auto">
          <a:xfrm>
            <a:off x="3576639" y="3079750"/>
            <a:ext cx="275834" cy="45719"/>
          </a:xfrm>
          <a:prstGeom prst="rect">
            <a:avLst/>
          </a:prstGeom>
        </p:spPr>
        <p:txBody>
          <a:bodyPr wrap="none" fromWordArt="1">
            <a:prstTxWarp prst="textPlain">
              <a:avLst>
                <a:gd name="adj" fmla="val 7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Recycling printer toner and cartridges </a:t>
            </a:r>
            <a:endParaRPr lang="en-GB" sz="2600" b="1" dirty="0"/>
          </a:p>
        </p:txBody>
      </p:sp>
    </p:spTree>
    <p:extLst>
      <p:ext uri="{BB962C8B-B14F-4D97-AF65-F5344CB8AC3E}">
        <p14:creationId xmlns:p14="http://schemas.microsoft.com/office/powerpoint/2010/main" val="2873370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442912" y="1371600"/>
            <a:ext cx="8472488" cy="4349750"/>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What is it?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US" sz="1600" dirty="0" smtClean="0">
                <a:ea typeface="ＭＳ Ｐゴシック"/>
                <a:cs typeface="Arial" charset="0"/>
              </a:rPr>
              <a:t>The commitment “We will eliminate paper in our invoicing, goods receipt, purchase order processes, financial reporting and employee expense processing by 2015, where legally allowable and technically possible” </a:t>
            </a:r>
            <a:r>
              <a:rPr lang="en-US" sz="1600" dirty="0">
                <a:ea typeface="ＭＳ Ｐゴシック"/>
                <a:cs typeface="Arial" charset="0"/>
              </a:rPr>
              <a:t>i</a:t>
            </a:r>
            <a:r>
              <a:rPr lang="en-US" sz="1600" dirty="0" smtClean="0">
                <a:ea typeface="ＭＳ Ｐゴシック"/>
                <a:cs typeface="Arial" charset="0"/>
              </a:rPr>
              <a:t>s being led by Finance Services in Enterprise Support, with the exception of outgoing invoices  which is the responsibility of each local MCO.</a:t>
            </a:r>
          </a:p>
          <a:p>
            <a:pPr marL="0" indent="0">
              <a:spcBef>
                <a:spcPts val="0"/>
              </a:spcBef>
              <a:spcAft>
                <a:spcPts val="1400"/>
              </a:spcAft>
              <a:buFont typeface="Wingdings" pitchFamily="2" charset="2"/>
              <a:buNone/>
            </a:pPr>
            <a:r>
              <a:rPr lang="en-GB" sz="2600" b="1" dirty="0" smtClean="0">
                <a:ea typeface="ＭＳ Ｐゴシック"/>
                <a:cs typeface="Arial" charset="0"/>
              </a:rPr>
              <a:t>What is the impact? </a:t>
            </a:r>
            <a:r>
              <a:rPr lang="en-GB" sz="2600" dirty="0" smtClean="0">
                <a:ea typeface="ＭＳ Ｐゴシック"/>
                <a:cs typeface="Arial" charset="0"/>
              </a:rPr>
              <a:t> </a:t>
            </a:r>
          </a:p>
          <a:p>
            <a:pPr marL="0" indent="0">
              <a:spcBef>
                <a:spcPts val="0"/>
              </a:spcBef>
              <a:spcAft>
                <a:spcPts val="1400"/>
              </a:spcAft>
              <a:buFont typeface="Wingdings" pitchFamily="2" charset="2"/>
              <a:buNone/>
            </a:pPr>
            <a:r>
              <a:rPr lang="en-GB" sz="1600" dirty="0" smtClean="0">
                <a:ea typeface="ＭＳ Ｐゴシック"/>
                <a:cs typeface="Arial" charset="0"/>
              </a:rPr>
              <a:t>It is estimated that </a:t>
            </a:r>
            <a:r>
              <a:rPr lang="en-US" sz="1600" dirty="0" smtClean="0">
                <a:ea typeface="ＭＳ Ｐゴシック"/>
                <a:cs typeface="Arial" charset="0"/>
              </a:rPr>
              <a:t> Unilever currently consumes 35 million pages of paper in this process each year.</a:t>
            </a:r>
          </a:p>
          <a:p>
            <a:pPr marL="0" indent="0">
              <a:spcBef>
                <a:spcPts val="0"/>
              </a:spcBef>
              <a:spcAft>
                <a:spcPts val="1400"/>
              </a:spcAft>
              <a:buFont typeface="Wingdings" pitchFamily="2" charset="2"/>
              <a:buNone/>
            </a:pPr>
            <a:r>
              <a:rPr lang="en-GB" sz="2600" b="1" dirty="0" smtClean="0">
                <a:ea typeface="ＭＳ Ｐゴシック"/>
                <a:cs typeface="Arial" charset="0"/>
              </a:rPr>
              <a:t>Where can I learn more? </a:t>
            </a:r>
          </a:p>
          <a:p>
            <a:pPr marL="0" indent="0">
              <a:spcBef>
                <a:spcPts val="0"/>
              </a:spcBef>
              <a:spcAft>
                <a:spcPts val="1400"/>
              </a:spcAft>
              <a:buFont typeface="Wingdings" pitchFamily="2" charset="2"/>
              <a:buNone/>
            </a:pPr>
            <a:r>
              <a:rPr lang="en-GB" sz="1600" dirty="0" smtClean="0">
                <a:ea typeface="ＭＳ Ｐゴシック"/>
                <a:cs typeface="Arial" charset="0"/>
              </a:rPr>
              <a:t>[Word: Elimination of paper in  processing]</a:t>
            </a:r>
          </a:p>
          <a:p>
            <a:pPr marL="0" indent="0">
              <a:spcBef>
                <a:spcPts val="0"/>
              </a:spcBef>
              <a:spcAft>
                <a:spcPts val="1400"/>
              </a:spcAft>
              <a:buFont typeface="Wingdings" pitchFamily="2" charset="2"/>
              <a:buNone/>
            </a:pPr>
            <a:r>
              <a:rPr lang="en-GB" sz="1600" dirty="0" smtClean="0">
                <a:ea typeface="ＭＳ Ｐゴシック"/>
                <a:cs typeface="Arial" charset="0"/>
              </a:rPr>
              <a:t>Contact either  </a:t>
            </a:r>
            <a:r>
              <a:rPr lang="en-GB" sz="1600" dirty="0" err="1" smtClean="0">
                <a:ea typeface="ＭＳ Ｐゴシック"/>
                <a:cs typeface="Arial" charset="0"/>
              </a:rPr>
              <a:t>Filip</a:t>
            </a:r>
            <a:r>
              <a:rPr lang="en-GB" sz="1600" dirty="0" smtClean="0">
                <a:ea typeface="ＭＳ Ｐゴシック"/>
                <a:cs typeface="Arial" charset="0"/>
              </a:rPr>
              <a:t> </a:t>
            </a:r>
            <a:r>
              <a:rPr lang="en-GB" sz="1600" dirty="0" err="1" smtClean="0">
                <a:ea typeface="ＭＳ Ｐゴシック"/>
                <a:cs typeface="Arial" charset="0"/>
              </a:rPr>
              <a:t>Callens</a:t>
            </a:r>
            <a:r>
              <a:rPr lang="en-GB" sz="1600" dirty="0" smtClean="0">
                <a:ea typeface="ＭＳ Ｐゴシック"/>
                <a:cs typeface="Arial" charset="0"/>
              </a:rPr>
              <a:t> on  the elimination of paper in the other processes or </a:t>
            </a:r>
            <a:r>
              <a:rPr lang="en-US" sz="1600" dirty="0" err="1" smtClean="0">
                <a:ea typeface="ＭＳ Ｐゴシック"/>
                <a:cs typeface="Arial" charset="0"/>
              </a:rPr>
              <a:t>Carsten</a:t>
            </a:r>
            <a:r>
              <a:rPr lang="en-US" sz="1600" dirty="0" smtClean="0">
                <a:ea typeface="ＭＳ Ｐゴシック"/>
                <a:cs typeface="Arial" charset="0"/>
              </a:rPr>
              <a:t> </a:t>
            </a:r>
            <a:r>
              <a:rPr lang="en-US" sz="1600" dirty="0" err="1" smtClean="0">
                <a:ea typeface="ＭＳ Ｐゴシック"/>
                <a:cs typeface="Arial" charset="0"/>
              </a:rPr>
              <a:t>Juergens</a:t>
            </a:r>
            <a:r>
              <a:rPr lang="en-US" sz="1600" dirty="0" smtClean="0">
                <a:ea typeface="ＭＳ Ｐゴシック"/>
                <a:cs typeface="Arial" charset="0"/>
              </a:rPr>
              <a:t>  on the conversion of automation to electronic invoicing.</a:t>
            </a:r>
            <a:endParaRPr lang="en-GB" sz="1600" dirty="0" smtClean="0">
              <a:ea typeface="ＭＳ Ｐゴシック"/>
              <a:cs typeface="Arial" charset="0"/>
            </a:endParaRPr>
          </a:p>
          <a:p>
            <a:pPr marL="0" indent="0">
              <a:spcBef>
                <a:spcPts val="0"/>
              </a:spcBef>
              <a:spcAft>
                <a:spcPts val="1400"/>
              </a:spcAft>
              <a:buFont typeface="Wingdings" pitchFamily="2" charset="2"/>
              <a:buNone/>
            </a:pPr>
            <a:endParaRPr lang="en-GB" sz="16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Elimination of paper in outgoing invoices</a:t>
            </a:r>
            <a:endParaRPr lang="en-GB" sz="26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p:cNvSpPr>
          <p:nvPr>
            <p:ph type="body" idx="4294967295"/>
          </p:nvPr>
        </p:nvSpPr>
        <p:spPr>
          <a:xfrm>
            <a:off x="444500" y="1358900"/>
            <a:ext cx="8229600" cy="2501900"/>
          </a:xfrm>
        </p:spPr>
        <p:txBody>
          <a:bodyPr/>
          <a:lstStyle/>
          <a:p>
            <a:pPr marL="0" indent="0">
              <a:spcBef>
                <a:spcPts val="0"/>
              </a:spcBef>
              <a:spcAft>
                <a:spcPts val="1400"/>
              </a:spcAft>
              <a:buNone/>
            </a:pPr>
            <a:r>
              <a:rPr lang="en-GB" sz="1600" dirty="0" smtClean="0">
                <a:ea typeface="ＭＳ Ｐゴシック"/>
                <a:cs typeface="Arial" charset="0"/>
              </a:rPr>
              <a:t>Please click here to learn more about the next steps</a:t>
            </a:r>
          </a:p>
          <a:p>
            <a:pPr marL="0" indent="0">
              <a:spcBef>
                <a:spcPts val="0"/>
              </a:spcBef>
              <a:spcAft>
                <a:spcPts val="1400"/>
              </a:spcAft>
              <a:buNone/>
            </a:pPr>
            <a:r>
              <a:rPr lang="en-GB" sz="1600" dirty="0" smtClean="0">
                <a:ea typeface="ＭＳ Ｐゴシック"/>
                <a:cs typeface="Arial" charset="0"/>
              </a:rPr>
              <a:t>If you have any best practice case studies that you would like to share with us, please put them into the standard power point template and send to Greg Bradley </a:t>
            </a:r>
            <a:r>
              <a:rPr lang="en-GB" sz="1600" dirty="0" err="1" smtClean="0">
                <a:ea typeface="ＭＳ Ｐゴシック"/>
                <a:cs typeface="Arial" charset="0"/>
              </a:rPr>
              <a:t>Ritt</a:t>
            </a:r>
            <a:r>
              <a:rPr lang="en-GB" sz="1600" dirty="0" smtClean="0">
                <a:ea typeface="ＭＳ Ｐゴシック"/>
                <a:cs typeface="Arial" charset="0"/>
              </a:rPr>
              <a:t>. You will receive further instructions will be delivered in Q2.</a:t>
            </a:r>
          </a:p>
          <a:p>
            <a:pPr marL="0" indent="0">
              <a:spcBef>
                <a:spcPts val="0"/>
              </a:spcBef>
              <a:spcAft>
                <a:spcPts val="1400"/>
              </a:spcAft>
              <a:buNone/>
            </a:pPr>
            <a:r>
              <a:rPr lang="en-GB" sz="1600" dirty="0" smtClean="0">
                <a:ea typeface="ＭＳ Ｐゴシック"/>
                <a:cs typeface="Arial" charset="0"/>
              </a:rPr>
              <a:t>We are really interested in ideas for reducing our dependency on disposable cutlery and crockery. If you’ve got a great idea you’d like to share, please get in touch.</a:t>
            </a:r>
          </a:p>
          <a:p>
            <a:pPr marL="0" indent="0">
              <a:spcBef>
                <a:spcPts val="0"/>
              </a:spcBef>
              <a:spcAft>
                <a:spcPts val="1400"/>
              </a:spcAft>
              <a:buNone/>
            </a:pPr>
            <a:endParaRPr lang="en-GB" sz="1600" dirty="0" smtClean="0">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Reducing </a:t>
            </a:r>
            <a:r>
              <a:rPr lang="en-GB" sz="2000" dirty="0" smtClean="0"/>
              <a:t>office waste</a:t>
            </a:r>
            <a:r>
              <a:rPr lang="en-GB" sz="2400" dirty="0" smtClean="0"/>
              <a:t/>
            </a:r>
            <a:br>
              <a:rPr lang="en-GB" sz="2400" dirty="0" smtClean="0"/>
            </a:br>
            <a:r>
              <a:rPr lang="en-GB" sz="2600" b="1" dirty="0" smtClean="0">
                <a:cs typeface="Arial" charset="0"/>
              </a:rPr>
              <a:t>What next?</a:t>
            </a:r>
            <a:endParaRPr lang="en-GB" sz="26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4294967295"/>
          </p:nvPr>
        </p:nvSpPr>
        <p:spPr>
          <a:xfrm>
            <a:off x="412750" y="1371600"/>
            <a:ext cx="8447088" cy="5254625"/>
          </a:xfrm>
        </p:spPr>
        <p:txBody>
          <a:bodyPr/>
          <a:lstStyle/>
          <a:p>
            <a:pPr marL="0" indent="0">
              <a:spcBef>
                <a:spcPts val="0"/>
              </a:spcBef>
              <a:spcAft>
                <a:spcPts val="1400"/>
              </a:spcAft>
              <a:buFont typeface="Wingdings" pitchFamily="2" charset="2"/>
              <a:buNone/>
            </a:pPr>
            <a:r>
              <a:rPr lang="en-GB" sz="2600" b="1" dirty="0" smtClean="0">
                <a:ea typeface="ＭＳ Ｐゴシック"/>
                <a:cs typeface="Arial" charset="0"/>
              </a:rPr>
              <a:t>Target</a:t>
            </a:r>
          </a:p>
          <a:p>
            <a:pPr marL="0" indent="0">
              <a:spcBef>
                <a:spcPts val="0"/>
              </a:spcBef>
              <a:spcAft>
                <a:spcPts val="1400"/>
              </a:spcAft>
              <a:buFont typeface="Wingdings" pitchFamily="2" charset="2"/>
              <a:buNone/>
            </a:pPr>
            <a:r>
              <a:rPr lang="en-GB" sz="1600" i="1" dirty="0" smtClean="0">
                <a:ea typeface="ＭＳ Ｐゴシック"/>
                <a:cs typeface="Arial" charset="0"/>
              </a:rPr>
              <a:t>"By 2013 we will source all paper-based office materials from either certified sustainable forests or recycled sources”</a:t>
            </a:r>
          </a:p>
          <a:p>
            <a:pPr marL="0" indent="0">
              <a:spcBef>
                <a:spcPts val="0"/>
              </a:spcBef>
              <a:spcAft>
                <a:spcPts val="1400"/>
              </a:spcAft>
              <a:buNone/>
            </a:pPr>
            <a:r>
              <a:rPr lang="en-GB" sz="1600" dirty="0" smtClean="0"/>
              <a:t>This activity is owned by the Indirect Procurement team and is being co-ordinated by </a:t>
            </a:r>
            <a:r>
              <a:rPr lang="en-GB" sz="1600" dirty="0" smtClean="0">
                <a:hlinkClick r:id="rId2"/>
              </a:rPr>
              <a:t>Luis-Carlos.P.Cabo@unilever.com</a:t>
            </a:r>
            <a:r>
              <a:rPr lang="en-GB" sz="1600" dirty="0" smtClean="0"/>
              <a:t> </a:t>
            </a:r>
          </a:p>
          <a:p>
            <a:pPr>
              <a:spcBef>
                <a:spcPts val="0"/>
              </a:spcBef>
              <a:spcAft>
                <a:spcPts val="1400"/>
              </a:spcAft>
              <a:buNone/>
            </a:pPr>
            <a:r>
              <a:rPr lang="en-GB" sz="2600" b="1" dirty="0" smtClean="0"/>
              <a:t>Next steps</a:t>
            </a:r>
          </a:p>
          <a:p>
            <a:pPr marL="0" indent="12700">
              <a:spcBef>
                <a:spcPts val="0"/>
              </a:spcBef>
              <a:spcAft>
                <a:spcPts val="1400"/>
              </a:spcAft>
              <a:buNone/>
            </a:pPr>
            <a:r>
              <a:rPr lang="en-GB" sz="1600" dirty="0" smtClean="0"/>
              <a:t>By the end of Quarter 2, we want to have completed a </a:t>
            </a:r>
            <a:r>
              <a:rPr lang="en-US" sz="1600" dirty="0" smtClean="0"/>
              <a:t>full baseline of existing sourcing arrangements. We will build on this in Quarter 3, identifying gaps and a roadmap. Procurement teams will also use this time to select materials to help us reach the 2011- 2013 targets. Finally, in Quarter 4, we will look for suppliers and materials to help us reduce our impacts going forward. </a:t>
            </a:r>
          </a:p>
          <a:p>
            <a:pPr marL="0" indent="0">
              <a:spcBef>
                <a:spcPts val="0"/>
              </a:spcBef>
              <a:spcAft>
                <a:spcPts val="1400"/>
              </a:spcAft>
              <a:buFont typeface="Wingdings" pitchFamily="2" charset="2"/>
              <a:buNone/>
            </a:pPr>
            <a:r>
              <a:rPr lang="en-GB" sz="1600" dirty="0" smtClean="0">
                <a:ea typeface="ＭＳ Ｐゴシック"/>
                <a:cs typeface="Arial" charset="0"/>
              </a:rPr>
              <a:t>For more information see:</a:t>
            </a:r>
          </a:p>
          <a:p>
            <a:pPr marL="0" indent="0">
              <a:spcBef>
                <a:spcPts val="0"/>
              </a:spcBef>
              <a:spcAft>
                <a:spcPts val="1400"/>
              </a:spcAft>
              <a:buFont typeface="Wingdings" pitchFamily="2" charset="2"/>
              <a:buNone/>
            </a:pPr>
            <a:r>
              <a:rPr lang="en-GB" sz="1000" dirty="0" smtClean="0">
                <a:ea typeface="ＭＳ Ｐゴシック"/>
                <a:cs typeface="Arial" charset="0"/>
                <a:hlinkClick r:id="rId3"/>
              </a:rPr>
              <a:t>http://www.sustainable-living.unilever.com/the-plan/people/office-materials/</a:t>
            </a:r>
            <a:endParaRPr lang="en-GB" sz="1000" dirty="0" smtClean="0">
              <a:ea typeface="ＭＳ Ｐゴシック"/>
              <a:cs typeface="Arial" charset="0"/>
            </a:endParaRPr>
          </a:p>
          <a:p>
            <a:pPr marL="0" indent="0">
              <a:buFont typeface="Wingdings" pitchFamily="2" charset="2"/>
              <a:buNone/>
            </a:pPr>
            <a:endParaRPr lang="en-GB" sz="1600" dirty="0" smtClean="0">
              <a:ea typeface="ＭＳ Ｐゴシック"/>
              <a:cs typeface="Arial" charset="0"/>
            </a:endParaRPr>
          </a:p>
        </p:txBody>
      </p:sp>
      <p:sp>
        <p:nvSpPr>
          <p:cNvPr id="88081" name="WordArt 18"/>
          <p:cNvSpPr>
            <a:spLocks noChangeArrowheads="1" noChangeShapeType="1" noTextEdit="1"/>
          </p:cNvSpPr>
          <p:nvPr/>
        </p:nvSpPr>
        <p:spPr bwMode="auto">
          <a:xfrm>
            <a:off x="4880783" y="3093335"/>
            <a:ext cx="755519" cy="189511"/>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99CC00"/>
              </a:solidFill>
              <a:latin typeface="Arial Black"/>
            </a:endParaRPr>
          </a:p>
        </p:txBody>
      </p:sp>
      <p:sp>
        <p:nvSpPr>
          <p:cNvPr id="5"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Increase sustainable sourcing of office materials</a:t>
            </a:r>
            <a:r>
              <a:rPr lang="en-GB" sz="2400" dirty="0" smtClean="0"/>
              <a:t/>
            </a:r>
            <a:br>
              <a:rPr lang="en-GB" sz="2400" dirty="0" smtClean="0"/>
            </a:br>
            <a:r>
              <a:rPr lang="en-GB" sz="2600" b="1" dirty="0" smtClean="0">
                <a:cs typeface="Arial" charset="0"/>
              </a:rPr>
              <a:t>Introduction</a:t>
            </a:r>
            <a:endParaRPr lang="en-GB" sz="26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type="body" idx="4294967295"/>
          </p:nvPr>
        </p:nvSpPr>
        <p:spPr>
          <a:xfrm>
            <a:off x="457200" y="1371600"/>
            <a:ext cx="7874000" cy="4754563"/>
          </a:xfrm>
        </p:spPr>
        <p:txBody>
          <a:bodyPr/>
          <a:lstStyle/>
          <a:p>
            <a:pPr marL="0" indent="0">
              <a:spcBef>
                <a:spcPts val="0"/>
              </a:spcBef>
              <a:spcAft>
                <a:spcPts val="1400"/>
              </a:spcAft>
              <a:buNone/>
            </a:pPr>
            <a:r>
              <a:rPr lang="en-GB" sz="2600" b="1" dirty="0" smtClean="0"/>
              <a:t>What is it?</a:t>
            </a:r>
          </a:p>
          <a:p>
            <a:pPr marL="0" indent="0">
              <a:spcBef>
                <a:spcPts val="0"/>
              </a:spcBef>
              <a:spcAft>
                <a:spcPts val="1400"/>
              </a:spcAft>
              <a:buNone/>
            </a:pPr>
            <a:r>
              <a:rPr lang="en-GB" sz="1600" dirty="0" smtClean="0"/>
              <a:t>Some countries or sites had created a structured framework to give strategic direction to sustainability projects. The scope of these teams is to cover well-being, environmental and social project</a:t>
            </a:r>
            <a:endParaRPr lang="en-GB" sz="1600" b="1" dirty="0" smtClean="0"/>
          </a:p>
          <a:p>
            <a:pPr marL="0" indent="0">
              <a:spcBef>
                <a:spcPts val="0"/>
              </a:spcBef>
              <a:spcAft>
                <a:spcPts val="1400"/>
              </a:spcAft>
              <a:buNone/>
            </a:pPr>
            <a:r>
              <a:rPr lang="en-GB" sz="2600" b="1" dirty="0" smtClean="0"/>
              <a:t>What case studies are there?</a:t>
            </a:r>
          </a:p>
          <a:p>
            <a:pPr marL="0" indent="0">
              <a:spcBef>
                <a:spcPts val="0"/>
              </a:spcBef>
              <a:spcAft>
                <a:spcPts val="1400"/>
              </a:spcAft>
              <a:buNone/>
            </a:pPr>
            <a:r>
              <a:rPr lang="en-GB" sz="1600" dirty="0" smtClean="0"/>
              <a:t>Mexico and DACH as countries, Englewood Cliffs and Port Sunlight as sites</a:t>
            </a:r>
          </a:p>
          <a:p>
            <a:pPr marL="0" indent="0">
              <a:spcBef>
                <a:spcPts val="0"/>
              </a:spcBef>
              <a:spcAft>
                <a:spcPts val="1400"/>
              </a:spcAft>
              <a:buNone/>
            </a:pPr>
            <a:r>
              <a:rPr lang="en-GB" sz="2600" b="1" dirty="0" smtClean="0"/>
              <a:t>Where can I learn more?</a:t>
            </a:r>
          </a:p>
          <a:p>
            <a:pPr marL="0" indent="0">
              <a:spcBef>
                <a:spcPts val="0"/>
              </a:spcBef>
              <a:spcAft>
                <a:spcPts val="1400"/>
              </a:spcAft>
              <a:buNone/>
            </a:pPr>
            <a:r>
              <a:rPr lang="en-GB" sz="1600" dirty="0" smtClean="0"/>
              <a:t>Case study: Case study- MEXICO SUSTAINABILITY COMMITTEE</a:t>
            </a:r>
          </a:p>
          <a:p>
            <a:pPr marL="0" indent="0">
              <a:spcBef>
                <a:spcPts val="0"/>
              </a:spcBef>
              <a:spcAft>
                <a:spcPts val="1400"/>
              </a:spcAft>
              <a:buNone/>
            </a:pPr>
            <a:r>
              <a:rPr lang="en-GB" sz="1600" dirty="0" smtClean="0"/>
              <a:t>Port Sunlight Green team</a:t>
            </a:r>
          </a:p>
          <a:p>
            <a:pPr marL="0" indent="0">
              <a:buNone/>
            </a:pPr>
            <a:endParaRPr lang="en-GB" sz="1600" dirty="0" smtClean="0">
              <a:solidFill>
                <a:srgbClr val="FF0000"/>
              </a:solidFill>
              <a:ea typeface="ＭＳ Ｐゴシック"/>
              <a:cs typeface="Arial" charset="0"/>
            </a:endParaRPr>
          </a:p>
        </p:txBody>
      </p:sp>
      <p:sp>
        <p:nvSpPr>
          <p:cNvPr id="4" name="Title 4"/>
          <p:cNvSpPr txBox="1">
            <a:spLocks/>
          </p:cNvSpPr>
          <p:nvPr/>
        </p:nvSpPr>
        <p:spPr bwMode="auto">
          <a:xfrm>
            <a:off x="457200" y="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a:t>
            </a:r>
            <a:r>
              <a:rPr lang="en-GB" sz="2000" dirty="0"/>
              <a:t>Increase sustainable sourcing of office materials</a:t>
            </a:r>
            <a:r>
              <a:rPr lang="en-GB" sz="2400" dirty="0" smtClean="0"/>
              <a:t/>
            </a:r>
            <a:br>
              <a:rPr lang="en-GB" sz="2400" dirty="0" smtClean="0"/>
            </a:br>
            <a:r>
              <a:rPr lang="en-GB" sz="2600" b="1" dirty="0" smtClean="0">
                <a:cs typeface="Arial" charset="0"/>
              </a:rPr>
              <a:t>Governance/Sustainability teams</a:t>
            </a:r>
            <a:endParaRPr lang="en-GB" sz="2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1384301"/>
            <a:ext cx="8229600" cy="4454524"/>
          </a:xfrm>
        </p:spPr>
        <p:txBody>
          <a:bodyPr/>
          <a:lstStyle/>
          <a:p>
            <a:pPr>
              <a:spcBef>
                <a:spcPts val="0"/>
              </a:spcBef>
              <a:spcAft>
                <a:spcPts val="1400"/>
              </a:spcAft>
              <a:buFont typeface="Wingdings" pitchFamily="2" charset="2"/>
              <a:buNone/>
            </a:pPr>
            <a:r>
              <a:rPr lang="en-GB" sz="2600" b="1" dirty="0" smtClean="0">
                <a:ea typeface="ＭＳ Ｐゴシック"/>
                <a:cs typeface="Arial" charset="0"/>
              </a:rPr>
              <a:t>This toolkit</a:t>
            </a:r>
            <a:endParaRPr lang="en-GB" sz="2600" dirty="0" smtClean="0">
              <a:ea typeface="ＭＳ Ｐゴシック"/>
              <a:cs typeface="Arial" charset="0"/>
            </a:endParaRPr>
          </a:p>
          <a:p>
            <a:pPr marL="0" indent="0">
              <a:spcBef>
                <a:spcPts val="0"/>
              </a:spcBef>
              <a:spcAft>
                <a:spcPts val="1400"/>
              </a:spcAft>
              <a:buFont typeface="Wingdings" pitchFamily="2" charset="2"/>
              <a:buNone/>
            </a:pPr>
            <a:r>
              <a:rPr lang="en-GB" sz="1600" dirty="0" smtClean="0">
                <a:ea typeface="ＭＳ Ｐゴシック"/>
                <a:cs typeface="Arial" charset="0"/>
              </a:rPr>
              <a:t>This Toolkit gives you guidelines and best practice to progress towards the Sustainable Living commitments on all our office sites. Your actions and creativity will drive this process and help us deliver on the Unilever vision. The pay-offs will be huge in both well-being and long-term prosperity: employees that are healthy, motivated and committed.  </a:t>
            </a:r>
          </a:p>
          <a:p>
            <a:pPr marL="0" indent="0">
              <a:spcBef>
                <a:spcPts val="0"/>
              </a:spcBef>
              <a:spcAft>
                <a:spcPts val="1400"/>
              </a:spcAft>
              <a:buNone/>
            </a:pPr>
            <a:r>
              <a:rPr lang="en-GB" sz="1600" dirty="0" smtClean="0"/>
              <a:t>Click on each of the six targets from the People pillar below to find out how to implement these sustainable working practices. In each section you’ll find top line information and some case studies from Enterprise Support, Global, Medical and Occupational Health, SHE and MCO’s to inspire you.  </a:t>
            </a:r>
            <a:endParaRPr lang="en-GB" sz="1600" b="1" dirty="0" smtClean="0">
              <a:ea typeface="ＭＳ Ｐゴシック"/>
              <a:cs typeface="Arial" charset="0"/>
            </a:endParaRPr>
          </a:p>
          <a:p>
            <a:pPr marL="0" indent="0">
              <a:spcBef>
                <a:spcPts val="0"/>
              </a:spcBef>
              <a:spcAft>
                <a:spcPts val="800"/>
              </a:spcAft>
              <a:buNone/>
            </a:pPr>
            <a:r>
              <a:rPr lang="en-GB" sz="1600" b="1" dirty="0" smtClean="0">
                <a:ea typeface="ＭＳ Ｐゴシック"/>
                <a:cs typeface="Arial" charset="0"/>
              </a:rPr>
              <a:t>1</a:t>
            </a:r>
            <a:r>
              <a:rPr lang="en-GB" sz="1600" dirty="0" smtClean="0">
                <a:ea typeface="ＭＳ Ｐゴシック"/>
                <a:cs typeface="Arial" charset="0"/>
              </a:rPr>
              <a:t> </a:t>
            </a:r>
            <a:r>
              <a:rPr lang="en-GB" sz="1600" dirty="0">
                <a:ea typeface="ＭＳ Ｐゴシック"/>
                <a:cs typeface="Arial" charset="0"/>
              </a:rPr>
              <a:t>-</a:t>
            </a:r>
            <a:r>
              <a:rPr lang="en-GB" sz="1600" dirty="0" smtClean="0">
                <a:ea typeface="ＭＳ Ｐゴシック"/>
                <a:cs typeface="Arial" charset="0"/>
              </a:rPr>
              <a:t> </a:t>
            </a:r>
            <a:r>
              <a:rPr lang="en-GB" sz="1600" dirty="0">
                <a:ea typeface="ＭＳ Ｐゴシック"/>
                <a:cs typeface="Arial" charset="0"/>
              </a:rPr>
              <a:t>Reducing workplace injuries and </a:t>
            </a:r>
            <a:r>
              <a:rPr lang="en-GB" sz="1600" dirty="0" smtClean="0">
                <a:ea typeface="ＭＳ Ｐゴシック"/>
                <a:cs typeface="Arial" charset="0"/>
              </a:rPr>
              <a:t>accidents</a:t>
            </a:r>
          </a:p>
          <a:p>
            <a:pPr marL="0" indent="0">
              <a:spcBef>
                <a:spcPts val="0"/>
              </a:spcBef>
              <a:spcAft>
                <a:spcPts val="800"/>
              </a:spcAft>
              <a:buNone/>
            </a:pPr>
            <a:r>
              <a:rPr lang="en-GB" sz="1600" b="1" dirty="0" smtClean="0">
                <a:ea typeface="ＭＳ Ｐゴシック"/>
                <a:cs typeface="Arial" charset="0"/>
              </a:rPr>
              <a:t>2</a:t>
            </a:r>
            <a:r>
              <a:rPr lang="en-GB" sz="1600" dirty="0" smtClean="0">
                <a:ea typeface="ＭＳ Ｐゴシック"/>
                <a:cs typeface="Arial" charset="0"/>
              </a:rPr>
              <a:t> - Improving employee health and nutrition </a:t>
            </a:r>
          </a:p>
          <a:p>
            <a:pPr marL="0" indent="0">
              <a:spcBef>
                <a:spcPts val="0"/>
              </a:spcBef>
              <a:spcAft>
                <a:spcPts val="800"/>
              </a:spcAft>
              <a:buNone/>
            </a:pPr>
            <a:r>
              <a:rPr lang="en-GB" sz="1600" b="1" dirty="0" smtClean="0">
                <a:ea typeface="ＭＳ Ｐゴシック"/>
                <a:cs typeface="Arial" charset="0"/>
              </a:rPr>
              <a:t>3</a:t>
            </a:r>
            <a:r>
              <a:rPr lang="en-GB" sz="1600" dirty="0" smtClean="0">
                <a:ea typeface="ＭＳ Ｐゴシック"/>
                <a:cs typeface="Arial" charset="0"/>
              </a:rPr>
              <a:t> - Reducing employee travel </a:t>
            </a:r>
          </a:p>
          <a:p>
            <a:pPr marL="0" indent="0">
              <a:spcBef>
                <a:spcPts val="0"/>
              </a:spcBef>
              <a:spcAft>
                <a:spcPts val="800"/>
              </a:spcAft>
              <a:buNone/>
            </a:pPr>
            <a:r>
              <a:rPr lang="en-GB" sz="1600" b="1" dirty="0" smtClean="0">
                <a:ea typeface="ＭＳ Ｐゴシック"/>
                <a:cs typeface="Arial" charset="0"/>
              </a:rPr>
              <a:t>4</a:t>
            </a:r>
            <a:r>
              <a:rPr lang="en-GB" sz="1600" dirty="0" smtClean="0">
                <a:ea typeface="ＭＳ Ｐゴシック"/>
                <a:cs typeface="Arial" charset="0"/>
              </a:rPr>
              <a:t> - </a:t>
            </a:r>
            <a:r>
              <a:rPr lang="en-GB" sz="1600" dirty="0">
                <a:ea typeface="ＭＳ Ｐゴシック"/>
                <a:cs typeface="Arial" charset="0"/>
              </a:rPr>
              <a:t>Reducing energy consumption in our offices</a:t>
            </a:r>
            <a:r>
              <a:rPr lang="en-US" sz="1600" dirty="0">
                <a:ea typeface="ＭＳ Ｐゴシック"/>
                <a:cs typeface="Arial" charset="0"/>
              </a:rPr>
              <a:t> </a:t>
            </a:r>
            <a:endParaRPr lang="en-GB" sz="1600" dirty="0" smtClean="0">
              <a:ea typeface="ＭＳ Ｐゴシック"/>
              <a:cs typeface="Arial" charset="0"/>
            </a:endParaRPr>
          </a:p>
          <a:p>
            <a:pPr marL="0" indent="0">
              <a:spcBef>
                <a:spcPts val="0"/>
              </a:spcBef>
              <a:spcAft>
                <a:spcPts val="800"/>
              </a:spcAft>
              <a:buNone/>
            </a:pPr>
            <a:r>
              <a:rPr lang="en-GB" sz="1600" b="1" dirty="0">
                <a:ea typeface="ＭＳ Ｐゴシック"/>
                <a:cs typeface="Arial" charset="0"/>
              </a:rPr>
              <a:t>5</a:t>
            </a:r>
            <a:r>
              <a:rPr lang="en-GB" sz="1600" dirty="0">
                <a:ea typeface="ＭＳ Ｐゴシック"/>
                <a:cs typeface="Arial" charset="0"/>
              </a:rPr>
              <a:t> </a:t>
            </a:r>
            <a:r>
              <a:rPr lang="en-GB" sz="1600" dirty="0" smtClean="0">
                <a:ea typeface="ＭＳ Ｐゴシック"/>
                <a:cs typeface="Arial" charset="0"/>
              </a:rPr>
              <a:t>- Reducing </a:t>
            </a:r>
            <a:r>
              <a:rPr lang="en-GB" sz="1600" dirty="0">
                <a:ea typeface="ＭＳ Ｐゴシック"/>
                <a:cs typeface="Arial" charset="0"/>
              </a:rPr>
              <a:t>office waste </a:t>
            </a:r>
          </a:p>
          <a:p>
            <a:pPr marL="0" indent="0">
              <a:spcBef>
                <a:spcPts val="0"/>
              </a:spcBef>
              <a:spcAft>
                <a:spcPts val="800"/>
              </a:spcAft>
              <a:buNone/>
            </a:pPr>
            <a:r>
              <a:rPr lang="en-GB" sz="1600" b="1" dirty="0" smtClean="0">
                <a:ea typeface="ＭＳ Ｐゴシック"/>
                <a:cs typeface="Arial" charset="0"/>
              </a:rPr>
              <a:t>6</a:t>
            </a:r>
            <a:r>
              <a:rPr lang="en-GB" sz="1600" dirty="0" smtClean="0">
                <a:ea typeface="ＭＳ Ｐゴシック"/>
                <a:cs typeface="Arial" charset="0"/>
              </a:rPr>
              <a:t> - Increasing </a:t>
            </a:r>
            <a:r>
              <a:rPr lang="en-GB" sz="1600" dirty="0">
                <a:ea typeface="ＭＳ Ｐゴシック"/>
                <a:cs typeface="Arial" charset="0"/>
              </a:rPr>
              <a:t>sustainable sourcing of office materials </a:t>
            </a:r>
            <a:endParaRPr lang="en-GB" sz="1600" dirty="0" smtClean="0">
              <a:solidFill>
                <a:srgbClr val="FF0000"/>
              </a:solidFill>
              <a:ea typeface="ＭＳ Ｐゴシック"/>
              <a:cs typeface="Arial" charset="0"/>
            </a:endParaRPr>
          </a:p>
        </p:txBody>
      </p:sp>
      <p:sp>
        <p:nvSpPr>
          <p:cNvPr id="44035" name="Text Box 5"/>
          <p:cNvSpPr txBox="1">
            <a:spLocks noChangeArrowheads="1"/>
          </p:cNvSpPr>
          <p:nvPr/>
        </p:nvSpPr>
        <p:spPr bwMode="auto">
          <a:xfrm>
            <a:off x="573061" y="3838575"/>
            <a:ext cx="5156200" cy="244475"/>
          </a:xfrm>
          <a:prstGeom prst="rect">
            <a:avLst/>
          </a:prstGeom>
          <a:noFill/>
          <a:ln w="9525">
            <a:noFill/>
            <a:miter lim="800000"/>
            <a:headEnd/>
            <a:tailEnd/>
          </a:ln>
        </p:spPr>
        <p:txBody>
          <a:bodyPr>
            <a:spAutoFit/>
          </a:bodyPr>
          <a:lstStyle/>
          <a:p>
            <a:pPr>
              <a:spcBef>
                <a:spcPct val="50000"/>
              </a:spcBef>
            </a:pPr>
            <a:endParaRPr lang="en-GB" sz="1000" dirty="0">
              <a:solidFill>
                <a:srgbClr val="FF0000"/>
              </a:solidFill>
            </a:endParaRPr>
          </a:p>
        </p:txBody>
      </p:sp>
      <p:sp>
        <p:nvSpPr>
          <p:cNvPr id="10" name="Title 4"/>
          <p:cNvSpPr txBox="1">
            <a:spLocks/>
          </p:cNvSpPr>
          <p:nvPr/>
        </p:nvSpPr>
        <p:spPr bwMode="auto">
          <a:xfrm>
            <a:off x="457200" y="63500"/>
            <a:ext cx="8229600" cy="96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p>
          <a:p>
            <a:r>
              <a:rPr lang="en-GB" b="1" dirty="0" smtClean="0">
                <a:cs typeface="Arial" charset="0"/>
              </a:rPr>
              <a:t>Introduction</a:t>
            </a:r>
            <a:endParaRPr lang="en-GB" b="1" dirty="0"/>
          </a:p>
        </p:txBody>
      </p:sp>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427038" y="1371600"/>
            <a:ext cx="8526462" cy="3530600"/>
          </a:xfrm>
        </p:spPr>
        <p:txBody>
          <a:bodyPr/>
          <a:lstStyle/>
          <a:p>
            <a:pPr marL="0" indent="0">
              <a:spcBef>
                <a:spcPts val="0"/>
              </a:spcBef>
              <a:spcAft>
                <a:spcPts val="700"/>
              </a:spcAft>
              <a:buFont typeface="Wingdings" pitchFamily="2" charset="2"/>
              <a:buNone/>
            </a:pPr>
            <a:r>
              <a:rPr lang="en-GB" sz="2600" b="1" dirty="0" smtClean="0">
                <a:ea typeface="ＭＳ Ｐゴシック"/>
                <a:cs typeface="Arial" charset="0"/>
              </a:rPr>
              <a:t>Target</a:t>
            </a:r>
            <a:endParaRPr lang="en-GB" sz="2600" dirty="0" smtClean="0">
              <a:ea typeface="ＭＳ Ｐゴシック"/>
              <a:cs typeface="Arial" charset="0"/>
            </a:endParaRPr>
          </a:p>
          <a:p>
            <a:pPr marL="0" indent="0">
              <a:spcBef>
                <a:spcPts val="0"/>
              </a:spcBef>
              <a:spcAft>
                <a:spcPts val="700"/>
              </a:spcAft>
              <a:buNone/>
            </a:pPr>
            <a:r>
              <a:rPr lang="en-GB" sz="1600" i="1" dirty="0" smtClean="0">
                <a:ea typeface="ＭＳ Ｐゴシック"/>
                <a:cs typeface="Arial" charset="0"/>
              </a:rPr>
              <a:t>“We aim for zero workplace injuries”</a:t>
            </a:r>
          </a:p>
          <a:p>
            <a:pPr marL="0" indent="0">
              <a:spcBef>
                <a:spcPts val="0"/>
              </a:spcBef>
              <a:spcAft>
                <a:spcPts val="700"/>
              </a:spcAft>
              <a:buNone/>
            </a:pPr>
            <a:r>
              <a:rPr lang="en-GB" sz="1600" i="1" dirty="0" smtClean="0">
                <a:ea typeface="ＭＳ Ｐゴシック"/>
                <a:cs typeface="Arial" charset="0"/>
              </a:rPr>
              <a:t>“By 2020 we will reduce the total recordable accident frequency rate in our factories and offices by 50% compared to 2008”</a:t>
            </a:r>
          </a:p>
          <a:p>
            <a:pPr marL="0" indent="0">
              <a:spcBef>
                <a:spcPts val="0"/>
              </a:spcBef>
              <a:spcAft>
                <a:spcPts val="700"/>
              </a:spcAft>
              <a:buNone/>
            </a:pPr>
            <a:r>
              <a:rPr lang="en-GB" sz="2600" b="1" dirty="0" smtClean="0">
                <a:ea typeface="ＭＳ Ｐゴシック"/>
                <a:cs typeface="Arial" charset="0"/>
              </a:rPr>
              <a:t>Next steps</a:t>
            </a:r>
            <a:endParaRPr lang="en-GB" sz="2600" dirty="0" smtClean="0">
              <a:ea typeface="ＭＳ Ｐゴシック"/>
              <a:cs typeface="Arial" charset="0"/>
            </a:endParaRPr>
          </a:p>
          <a:p>
            <a:pPr marL="0" indent="0">
              <a:spcBef>
                <a:spcPts val="0"/>
              </a:spcBef>
              <a:spcAft>
                <a:spcPts val="700"/>
              </a:spcAft>
              <a:buNone/>
            </a:pPr>
            <a:r>
              <a:rPr lang="en-GB" sz="1600" dirty="0" smtClean="0"/>
              <a:t>We will do this by improving our Total Recordable Frequency Rate improvement (TRFR) by 10% compared to a 2010 baseline. </a:t>
            </a:r>
          </a:p>
          <a:p>
            <a:pPr marL="0" indent="0">
              <a:spcBef>
                <a:spcPts val="0"/>
              </a:spcBef>
              <a:spcAft>
                <a:spcPts val="700"/>
              </a:spcAft>
              <a:buNone/>
            </a:pPr>
            <a:r>
              <a:rPr lang="en-GB" sz="1600" dirty="0" smtClean="0">
                <a:ea typeface="ＭＳ Ｐゴシック"/>
                <a:cs typeface="Arial" charset="0"/>
              </a:rPr>
              <a:t>Workplace safety relies on strong leadership, a culture of accountability and good information. We apply a stringent set of health and safety standards across all our offices and factories worldwide, with the same goal: the total elimination of employee or contractor fatalities, and the reduction of all workplace injuries to zero.</a:t>
            </a:r>
            <a:r>
              <a:rPr lang="en-GB" sz="1600" dirty="0">
                <a:latin typeface="Calibri"/>
                <a:cs typeface="Calibri"/>
              </a:rPr>
              <a:t> For more information on our workplace safety initiatives:</a:t>
            </a:r>
          </a:p>
          <a:p>
            <a:pPr marL="0" indent="0">
              <a:spcBef>
                <a:spcPts val="0"/>
              </a:spcBef>
              <a:spcAft>
                <a:spcPts val="700"/>
              </a:spcAft>
              <a:buFont typeface="Wingdings" pitchFamily="2" charset="2"/>
              <a:buNone/>
            </a:pPr>
            <a:endParaRPr lang="en-GB" sz="1600" dirty="0" smtClean="0">
              <a:ea typeface="ＭＳ Ｐゴシック"/>
              <a:cs typeface="Arial" charset="0"/>
            </a:endParaRPr>
          </a:p>
        </p:txBody>
      </p:sp>
      <p:sp>
        <p:nvSpPr>
          <p:cNvPr id="2" name="Rectangle 1"/>
          <p:cNvSpPr/>
          <p:nvPr/>
        </p:nvSpPr>
        <p:spPr>
          <a:xfrm>
            <a:off x="444500" y="4991100"/>
            <a:ext cx="6934200" cy="1623521"/>
          </a:xfrm>
          <a:prstGeom prst="rect">
            <a:avLst/>
          </a:prstGeom>
        </p:spPr>
        <p:txBody>
          <a:bodyPr wrap="square">
            <a:spAutoFit/>
          </a:bodyPr>
          <a:lstStyle/>
          <a:p>
            <a:pPr marL="0" indent="0">
              <a:spcBef>
                <a:spcPts val="0"/>
              </a:spcBef>
              <a:spcAft>
                <a:spcPts val="700"/>
              </a:spcAft>
              <a:buFont typeface="Wingdings" pitchFamily="2" charset="2"/>
              <a:buNone/>
            </a:pPr>
            <a:r>
              <a:rPr lang="en-GB" sz="1600" dirty="0" smtClean="0">
                <a:solidFill>
                  <a:srgbClr val="2A71A2"/>
                </a:solidFill>
                <a:latin typeface="Calibri"/>
                <a:cs typeface="Calibri"/>
              </a:rPr>
              <a:t>HSW </a:t>
            </a:r>
            <a:r>
              <a:rPr lang="en-GB" sz="1600" dirty="0">
                <a:solidFill>
                  <a:srgbClr val="2A71A2"/>
                </a:solidFill>
                <a:latin typeface="Calibri"/>
                <a:cs typeface="Calibri"/>
              </a:rPr>
              <a:t>Portal</a:t>
            </a:r>
          </a:p>
          <a:p>
            <a:pPr marL="0" indent="0">
              <a:spcBef>
                <a:spcPts val="0"/>
              </a:spcBef>
              <a:spcAft>
                <a:spcPts val="700"/>
              </a:spcAft>
              <a:buFont typeface="Wingdings" pitchFamily="2" charset="2"/>
              <a:buNone/>
            </a:pPr>
            <a:r>
              <a:rPr lang="en-GB" sz="1000" dirty="0">
                <a:solidFill>
                  <a:srgbClr val="005CA8"/>
                </a:solidFill>
                <a:latin typeface="Calibri"/>
                <a:cs typeface="Calibri"/>
                <a:hlinkClick r:id="rId2" tooltip="http://i.unilever.com/portal/server.pt?in_hi_userid=102545&amp;spaceID=0&amp;ProfileID=0&amp;space=CommunityPage&amp;parentid=0&amp;control=SetCommunity&amp;PageID=0&amp;CommunityID=1215&amp;parentname=CommunityPage"/>
              </a:rPr>
              <a:t>http://i.unilever.com/portal/server.pt?in_hi_userid=102545&amp;spaceID=0&amp;ProfileID=0&amp;space=CommunityPage&amp;parentid=0&amp;control=SetCommunity&amp;PageID=0&amp;CommunityID=1215&amp;parentname=CommunityPage</a:t>
            </a:r>
            <a:endParaRPr lang="en-GB" sz="1000" dirty="0">
              <a:solidFill>
                <a:srgbClr val="005CA8"/>
              </a:solidFill>
              <a:latin typeface="Calibri"/>
              <a:cs typeface="Calibri"/>
            </a:endParaRPr>
          </a:p>
          <a:p>
            <a:pPr marL="0" indent="0">
              <a:spcBef>
                <a:spcPts val="0"/>
              </a:spcBef>
              <a:spcAft>
                <a:spcPts val="700"/>
              </a:spcAft>
              <a:buFont typeface="Wingdings" pitchFamily="2" charset="2"/>
              <a:buNone/>
            </a:pPr>
            <a:r>
              <a:rPr lang="en-GB" sz="1600" dirty="0">
                <a:solidFill>
                  <a:srgbClr val="2A71A2"/>
                </a:solidFill>
                <a:latin typeface="Calibri"/>
                <a:cs typeface="Calibri"/>
              </a:rPr>
              <a:t>The Unilever Code Policy on Health &amp; Safety </a:t>
            </a:r>
          </a:p>
          <a:p>
            <a:pPr marL="0" indent="0">
              <a:spcBef>
                <a:spcPts val="0"/>
              </a:spcBef>
              <a:spcAft>
                <a:spcPts val="700"/>
              </a:spcAft>
              <a:buFont typeface="Wingdings" pitchFamily="2" charset="2"/>
              <a:buNone/>
            </a:pPr>
            <a:r>
              <a:rPr lang="en-GB" sz="1000" dirty="0">
                <a:solidFill>
                  <a:srgbClr val="005CA8"/>
                </a:solidFill>
                <a:latin typeface="Calibri"/>
                <a:cs typeface="Calibri"/>
                <a:hlinkClick r:id="rId3" tooltip="http://upc.unilever.com/prd/policy_centre/execpage?pid=CDD7E116B12D8342E907075075C51B42&amp;pl=P_Policy_ID=CDD7E116B12D8342D8538E22BEED4A86"/>
              </a:rPr>
              <a:t>http://upc.unilever.com/prd/policy_centre/execpage?pid=CDD7E116B12D8342E907075075C51B42&amp;pl=P_Policy_ID=CDD7E116B12D8342D8538E22BEED4A86</a:t>
            </a:r>
            <a:endParaRPr lang="en-GB" sz="1000" dirty="0">
              <a:solidFill>
                <a:srgbClr val="005CA8"/>
              </a:solidFill>
              <a:latin typeface="Calibri"/>
              <a:cs typeface="Calibri"/>
            </a:endParaRPr>
          </a:p>
        </p:txBody>
      </p:sp>
      <p:sp>
        <p:nvSpPr>
          <p:cNvPr id="5" name="Title 4"/>
          <p:cNvSpPr txBox="1">
            <a:spLocks/>
          </p:cNvSpPr>
          <p:nvPr/>
        </p:nvSpPr>
        <p:spPr bwMode="auto">
          <a:xfrm>
            <a:off x="457200" y="63500"/>
            <a:ext cx="8229600" cy="96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Reduce workplace injuries</a:t>
            </a:r>
            <a:r>
              <a:rPr lang="en-GB" sz="2400" dirty="0" smtClean="0"/>
              <a:t/>
            </a:r>
            <a:br>
              <a:rPr lang="en-GB" sz="2400" dirty="0" smtClean="0"/>
            </a:br>
            <a:r>
              <a:rPr lang="en-GB" b="1" dirty="0" smtClean="0">
                <a:cs typeface="Arial" charset="0"/>
              </a:rPr>
              <a:t>Introduction</a:t>
            </a: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427038" y="1371600"/>
            <a:ext cx="8229600" cy="4349750"/>
          </a:xfrm>
        </p:spPr>
        <p:txBody>
          <a:bodyPr/>
          <a:lstStyle/>
          <a:p>
            <a:pPr marL="0" indent="0">
              <a:spcBef>
                <a:spcPts val="0"/>
              </a:spcBef>
              <a:spcAft>
                <a:spcPts val="1400"/>
              </a:spcAft>
              <a:buNone/>
            </a:pPr>
            <a:r>
              <a:rPr lang="en-GB" sz="2600" b="1" dirty="0" smtClean="0">
                <a:ea typeface="ＭＳ Ｐゴシック"/>
                <a:cs typeface="Arial" charset="0"/>
              </a:rPr>
              <a:t>Target</a:t>
            </a:r>
            <a:endParaRPr lang="en-GB" sz="2600" dirty="0" smtClean="0">
              <a:ea typeface="ＭＳ Ｐゴシック"/>
              <a:cs typeface="Arial" charset="0"/>
            </a:endParaRPr>
          </a:p>
          <a:p>
            <a:pPr marL="0" indent="0">
              <a:spcBef>
                <a:spcPts val="0"/>
              </a:spcBef>
              <a:spcAft>
                <a:spcPts val="1400"/>
              </a:spcAft>
              <a:buNone/>
            </a:pPr>
            <a:r>
              <a:rPr lang="en-GB" sz="1600" i="1" dirty="0" smtClean="0">
                <a:ea typeface="ＭＳ Ｐゴシック"/>
                <a:cs typeface="Arial" charset="0"/>
              </a:rPr>
              <a:t>“Our Lamplighter programme has already been implemented in 30 countries, reaching 35 000 people. In 2011 we aim to extend it to a further eight countries.” </a:t>
            </a:r>
          </a:p>
          <a:p>
            <a:pPr marL="0" indent="0">
              <a:spcBef>
                <a:spcPts val="0"/>
              </a:spcBef>
              <a:spcAft>
                <a:spcPts val="1400"/>
              </a:spcAft>
              <a:buNone/>
            </a:pPr>
            <a:r>
              <a:rPr lang="en-GB" sz="2600" b="1" dirty="0" smtClean="0">
                <a:ea typeface="ＭＳ Ｐゴシック"/>
                <a:cs typeface="Arial" charset="0"/>
              </a:rPr>
              <a:t>Next steps</a:t>
            </a:r>
          </a:p>
          <a:p>
            <a:pPr marL="0" indent="0">
              <a:spcBef>
                <a:spcPts val="0"/>
              </a:spcBef>
              <a:spcAft>
                <a:spcPts val="1400"/>
              </a:spcAft>
              <a:buNone/>
            </a:pPr>
            <a:r>
              <a:rPr lang="en-GB" sz="1600" dirty="0" smtClean="0"/>
              <a:t>Our eight targeted countries for this year will be the UK and Ireland in Quarter 2, Italy in Quarter 3 and finally: Russia, Uganda, France, Poland in Quarter 4. Our longer-term goal is to extend the reach to all countries where we operate.</a:t>
            </a:r>
          </a:p>
          <a:p>
            <a:pPr marL="0" indent="0">
              <a:spcBef>
                <a:spcPts val="0"/>
              </a:spcBef>
              <a:spcAft>
                <a:spcPts val="1400"/>
              </a:spcAft>
              <a:buNone/>
            </a:pPr>
            <a:r>
              <a:rPr lang="en-GB" sz="1600" dirty="0" smtClean="0"/>
              <a:t>Our Lamplighter employee programme aims to improve the nutrition, fitness and mental resilience of employees. </a:t>
            </a:r>
            <a:r>
              <a:rPr lang="en-GB" sz="1600" dirty="0" smtClean="0">
                <a:ea typeface="ＭＳ Ｐゴシック"/>
                <a:cs typeface="Arial" charset="0"/>
              </a:rPr>
              <a:t>We encourage you to lead by example so that your employees will also adopt these life-enhancing approaches. This will also boost productivity. Click ‘next’ to learn more about Lamplighter.   </a:t>
            </a:r>
          </a:p>
          <a:p>
            <a:pPr marL="0" indent="0">
              <a:buNone/>
            </a:pPr>
            <a:endParaRPr lang="en-GB" sz="1600" dirty="0" smtClean="0"/>
          </a:p>
          <a:p>
            <a:pPr marL="0" indent="0">
              <a:buFont typeface="Wingdings" pitchFamily="2" charset="2"/>
              <a:buNone/>
            </a:pPr>
            <a:endParaRPr lang="en-GB" sz="1600" dirty="0" smtClean="0">
              <a:ea typeface="ＭＳ Ｐゴシック"/>
              <a:cs typeface="Arial" charset="0"/>
            </a:endParaRPr>
          </a:p>
          <a:p>
            <a:pPr marL="0" indent="0">
              <a:buFont typeface="Wingdings" pitchFamily="2" charset="2"/>
              <a:buNone/>
            </a:pPr>
            <a:endParaRPr lang="en-GB" sz="1600" dirty="0" smtClean="0">
              <a:ea typeface="ＭＳ Ｐゴシック"/>
              <a:cs typeface="Arial" charset="0"/>
            </a:endParaRPr>
          </a:p>
          <a:p>
            <a:pPr marL="0" indent="0">
              <a:buFont typeface="Wingdings" pitchFamily="2" charset="2"/>
              <a:buNone/>
            </a:pPr>
            <a:endParaRPr lang="en-GB" sz="1600" dirty="0" smtClean="0">
              <a:ea typeface="ＭＳ Ｐゴシック"/>
              <a:cs typeface="Arial" charset="0"/>
            </a:endParaRPr>
          </a:p>
        </p:txBody>
      </p:sp>
      <p:sp>
        <p:nvSpPr>
          <p:cNvPr id="4" name="Title 4"/>
          <p:cNvSpPr txBox="1">
            <a:spLocks/>
          </p:cNvSpPr>
          <p:nvPr/>
        </p:nvSpPr>
        <p:spPr bwMode="auto">
          <a:xfrm>
            <a:off x="457200" y="63500"/>
            <a:ext cx="8229600" cy="96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  Improve employee health and nutrition</a:t>
            </a:r>
            <a:r>
              <a:rPr lang="en-GB" sz="2400" dirty="0" smtClean="0"/>
              <a:t/>
            </a:r>
            <a:br>
              <a:rPr lang="en-GB" sz="2400" dirty="0" smtClean="0"/>
            </a:br>
            <a:r>
              <a:rPr lang="en-GB" b="1" dirty="0" smtClean="0">
                <a:cs typeface="Arial" charset="0"/>
              </a:rPr>
              <a:t>Introduction</a:t>
            </a:r>
            <a:endParaRPr lang="en-GB"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457200" y="1371600"/>
            <a:ext cx="8229600" cy="4754563"/>
          </a:xfrm>
        </p:spPr>
        <p:txBody>
          <a:bodyPr/>
          <a:lstStyle/>
          <a:p>
            <a:pPr marL="0" indent="0">
              <a:spcBef>
                <a:spcPts val="0"/>
              </a:spcBef>
              <a:spcAft>
                <a:spcPts val="1400"/>
              </a:spcAft>
              <a:buNone/>
            </a:pPr>
            <a:r>
              <a:rPr lang="en-GB" sz="2600" b="1" dirty="0" smtClean="0"/>
              <a:t>What is it?</a:t>
            </a:r>
            <a:r>
              <a:rPr lang="en-GB" sz="2600" dirty="0" smtClean="0"/>
              <a:t> </a:t>
            </a:r>
          </a:p>
          <a:p>
            <a:pPr marL="0" indent="0">
              <a:spcBef>
                <a:spcPts val="0"/>
              </a:spcBef>
              <a:spcAft>
                <a:spcPts val="1400"/>
              </a:spcAft>
              <a:buNone/>
            </a:pPr>
            <a:r>
              <a:rPr lang="en-GB" sz="1600" dirty="0" smtClean="0"/>
              <a:t>Lamplighter is Unilever’s global health, wellbeing and performance programme. It offers employees a combination of physiological and nutritional assessments, mental resilience tools and bespoke diet and exercise advice. It’s aim is to help promote optimal health, wellbeing and performance. </a:t>
            </a:r>
          </a:p>
          <a:p>
            <a:pPr marL="0" indent="0">
              <a:spcBef>
                <a:spcPts val="0"/>
              </a:spcBef>
              <a:spcAft>
                <a:spcPts val="1400"/>
              </a:spcAft>
              <a:buNone/>
            </a:pPr>
            <a:r>
              <a:rPr lang="en-GB" sz="1600" dirty="0" smtClean="0"/>
              <a:t>Lamplighter’s format differs slightly in each country to account for cultural, regulatory and other differences. Regardless, Lamplighter always includes the following fundamental elements:</a:t>
            </a:r>
          </a:p>
          <a:p>
            <a:pPr marL="0" indent="0">
              <a:spcBef>
                <a:spcPts val="0"/>
              </a:spcBef>
              <a:spcAft>
                <a:spcPts val="800"/>
              </a:spcAft>
            </a:pPr>
            <a:r>
              <a:rPr lang="en-GB" sz="1600" b="1" dirty="0" smtClean="0"/>
              <a:t>Health Risk Assessment</a:t>
            </a:r>
            <a:endParaRPr lang="en-GB" sz="1600" dirty="0" smtClean="0"/>
          </a:p>
          <a:p>
            <a:pPr marL="0" indent="0">
              <a:spcBef>
                <a:spcPts val="0"/>
              </a:spcBef>
              <a:spcAft>
                <a:spcPts val="800"/>
              </a:spcAft>
            </a:pPr>
            <a:r>
              <a:rPr lang="en-GB" sz="1600" b="1" dirty="0" smtClean="0"/>
              <a:t>Nutrition component</a:t>
            </a:r>
            <a:endParaRPr lang="en-GB" sz="1600" dirty="0" smtClean="0"/>
          </a:p>
          <a:p>
            <a:pPr marL="0" indent="0">
              <a:spcBef>
                <a:spcPts val="0"/>
              </a:spcBef>
              <a:spcAft>
                <a:spcPts val="800"/>
              </a:spcAft>
            </a:pPr>
            <a:r>
              <a:rPr lang="en-GB" sz="1600" b="1" dirty="0" smtClean="0"/>
              <a:t>Exercise component</a:t>
            </a:r>
            <a:endParaRPr lang="en-GB" sz="1600" dirty="0" smtClean="0"/>
          </a:p>
          <a:p>
            <a:pPr marL="0" indent="0">
              <a:spcBef>
                <a:spcPts val="0"/>
              </a:spcBef>
              <a:spcAft>
                <a:spcPts val="800"/>
              </a:spcAft>
            </a:pPr>
            <a:r>
              <a:rPr lang="en-GB" sz="1600" b="1" dirty="0" smtClean="0"/>
              <a:t>Mental Resilience component</a:t>
            </a:r>
            <a:endParaRPr lang="en-GB" sz="1600" dirty="0" smtClean="0"/>
          </a:p>
          <a:p>
            <a:pPr marL="0" indent="0">
              <a:spcBef>
                <a:spcPts val="0"/>
              </a:spcBef>
              <a:spcAft>
                <a:spcPts val="800"/>
              </a:spcAft>
            </a:pPr>
            <a:r>
              <a:rPr lang="en-GB" sz="1600" b="1" dirty="0" smtClean="0"/>
              <a:t>Reassessment</a:t>
            </a:r>
            <a:endParaRPr lang="en-GB" sz="1600" dirty="0" smtClean="0"/>
          </a:p>
        </p:txBody>
      </p:sp>
      <p:sp>
        <p:nvSpPr>
          <p:cNvPr id="4" name="Title 4"/>
          <p:cNvSpPr txBox="1">
            <a:spLocks/>
          </p:cNvSpPr>
          <p:nvPr/>
        </p:nvSpPr>
        <p:spPr bwMode="auto">
          <a:xfrm>
            <a:off x="457200" y="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Improve employee health and nutrition</a:t>
            </a:r>
            <a:r>
              <a:rPr lang="en-GB" sz="2400" dirty="0" smtClean="0"/>
              <a:t/>
            </a:r>
            <a:br>
              <a:rPr lang="en-GB" sz="2400" dirty="0" smtClean="0"/>
            </a:br>
            <a:r>
              <a:rPr lang="en-GB" sz="2600" b="1" dirty="0" smtClean="0">
                <a:ea typeface="ＭＳ Ｐゴシック"/>
                <a:cs typeface="Arial" charset="0"/>
              </a:rPr>
              <a:t>Implement/Reinforcement of Lamplighter </a:t>
            </a:r>
            <a:endParaRPr lang="en-GB"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457200" y="1371600"/>
            <a:ext cx="8229600" cy="4754563"/>
          </a:xfrm>
        </p:spPr>
        <p:txBody>
          <a:bodyPr/>
          <a:lstStyle/>
          <a:p>
            <a:pPr marL="0" indent="0">
              <a:spcBef>
                <a:spcPts val="0"/>
              </a:spcBef>
              <a:spcAft>
                <a:spcPts val="1400"/>
              </a:spcAft>
              <a:buNone/>
            </a:pPr>
            <a:r>
              <a:rPr lang="en-GB" sz="2600" b="1" dirty="0" smtClean="0"/>
              <a:t>What case studies are there?</a:t>
            </a:r>
            <a:r>
              <a:rPr lang="en-GB" sz="2600" dirty="0" smtClean="0"/>
              <a:t> </a:t>
            </a:r>
          </a:p>
          <a:p>
            <a:pPr marL="0" indent="0">
              <a:spcBef>
                <a:spcPts val="0"/>
              </a:spcBef>
              <a:spcAft>
                <a:spcPts val="1400"/>
              </a:spcAft>
              <a:buNone/>
            </a:pPr>
            <a:r>
              <a:rPr lang="en-GB" sz="1600" dirty="0" smtClean="0"/>
              <a:t>It has been implemented in 30 countries reaching 35,000 people</a:t>
            </a:r>
          </a:p>
          <a:p>
            <a:pPr marL="0" indent="0">
              <a:spcBef>
                <a:spcPts val="0"/>
              </a:spcBef>
              <a:spcAft>
                <a:spcPts val="1400"/>
              </a:spcAft>
              <a:buNone/>
            </a:pPr>
            <a:r>
              <a:rPr lang="en-GB" sz="2600" b="1" dirty="0" smtClean="0"/>
              <a:t>What’s the impact?</a:t>
            </a:r>
            <a:endParaRPr lang="en-GB" sz="2600" dirty="0" smtClean="0"/>
          </a:p>
          <a:p>
            <a:pPr marL="0" lvl="0" indent="0">
              <a:spcBef>
                <a:spcPts val="0"/>
              </a:spcBef>
              <a:spcAft>
                <a:spcPts val="1400"/>
              </a:spcAft>
              <a:buNone/>
            </a:pPr>
            <a:r>
              <a:rPr lang="en-GB" sz="1600" dirty="0" smtClean="0"/>
              <a:t>A reduction in costs </a:t>
            </a:r>
          </a:p>
          <a:p>
            <a:pPr marL="0" lvl="0" indent="0">
              <a:spcBef>
                <a:spcPts val="0"/>
              </a:spcBef>
              <a:spcAft>
                <a:spcPts val="1400"/>
              </a:spcAft>
              <a:buNone/>
            </a:pPr>
            <a:r>
              <a:rPr lang="en-GB" sz="1600" dirty="0" smtClean="0"/>
              <a:t>A reduction in absenteeism </a:t>
            </a:r>
          </a:p>
          <a:p>
            <a:pPr marL="0" lvl="0" indent="0">
              <a:spcBef>
                <a:spcPts val="0"/>
              </a:spcBef>
              <a:spcAft>
                <a:spcPts val="1400"/>
              </a:spcAft>
              <a:buNone/>
            </a:pPr>
            <a:r>
              <a:rPr lang="en-GB" sz="1600" dirty="0" smtClean="0"/>
              <a:t>An increase in productivity and overall performance </a:t>
            </a:r>
          </a:p>
          <a:p>
            <a:pPr marL="0" lvl="0" indent="0">
              <a:spcBef>
                <a:spcPts val="0"/>
              </a:spcBef>
              <a:spcAft>
                <a:spcPts val="1400"/>
              </a:spcAft>
              <a:buNone/>
            </a:pPr>
            <a:r>
              <a:rPr lang="en-GB" sz="1600" dirty="0" smtClean="0"/>
              <a:t>A positive financial return on investment (ROI) of at least 2:1 </a:t>
            </a:r>
          </a:p>
          <a:p>
            <a:pPr marL="0" indent="0">
              <a:spcBef>
                <a:spcPts val="0"/>
              </a:spcBef>
              <a:spcAft>
                <a:spcPts val="1400"/>
              </a:spcAft>
              <a:buNone/>
            </a:pPr>
            <a:r>
              <a:rPr lang="en-GB" sz="1600" dirty="0" smtClean="0"/>
              <a:t>Please include Lamplighter icon</a:t>
            </a:r>
          </a:p>
          <a:p>
            <a:pPr marL="0" indent="0">
              <a:spcBef>
                <a:spcPts val="0"/>
              </a:spcBef>
              <a:spcAft>
                <a:spcPts val="1400"/>
              </a:spcAft>
              <a:buFont typeface="Wingdings" pitchFamily="2" charset="2"/>
              <a:buNone/>
            </a:pPr>
            <a:endParaRPr lang="en-GB" sz="1600" dirty="0" smtClean="0">
              <a:ea typeface="ＭＳ Ｐゴシック"/>
              <a:cs typeface="Arial" charset="0"/>
            </a:endParaRPr>
          </a:p>
        </p:txBody>
      </p:sp>
      <p:sp>
        <p:nvSpPr>
          <p:cNvPr id="4" name="Title 4"/>
          <p:cNvSpPr txBox="1">
            <a:spLocks/>
          </p:cNvSpPr>
          <p:nvPr/>
        </p:nvSpPr>
        <p:spPr bwMode="auto">
          <a:xfrm>
            <a:off x="457200" y="0"/>
            <a:ext cx="84455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a:defRPr>
            </a:lvl1pPr>
            <a:lvl2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2pPr>
            <a:lvl3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3pPr>
            <a:lvl4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4pPr>
            <a:lvl5pPr algn="l" defTabSz="457200" rtl="0" eaLnBrk="0" fontAlgn="base" hangingPunct="0">
              <a:spcBef>
                <a:spcPct val="0"/>
              </a:spcBef>
              <a:spcAft>
                <a:spcPct val="0"/>
              </a:spcAft>
              <a:defRPr sz="2800">
                <a:solidFill>
                  <a:schemeClr val="bg1"/>
                </a:solidFill>
                <a:latin typeface="Calibri" pitchFamily="34" charset="0"/>
                <a:ea typeface="ＭＳ Ｐゴシック" charset="-128"/>
                <a:cs typeface="Arial" charset="0"/>
              </a:defRPr>
            </a:lvl5pPr>
            <a:lvl6pPr marL="4572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2000" dirty="0" smtClean="0"/>
              <a:t>Sustainable Sites  </a:t>
            </a:r>
            <a:r>
              <a:rPr lang="en-GB" sz="2000" dirty="0"/>
              <a:t>|  Improve employee health and nutrition</a:t>
            </a:r>
            <a:r>
              <a:rPr lang="en-GB" sz="2400" dirty="0" smtClean="0"/>
              <a:t/>
            </a:r>
            <a:br>
              <a:rPr lang="en-GB" sz="2400" dirty="0" smtClean="0"/>
            </a:br>
            <a:r>
              <a:rPr lang="en-GB" sz="2600" b="1" dirty="0" smtClean="0">
                <a:ea typeface="ＭＳ Ｐゴシック"/>
                <a:cs typeface="Arial" charset="0"/>
              </a:rPr>
              <a:t>Implement/Reinforcement of Lamplighter  </a:t>
            </a:r>
            <a:endParaRPr lang="en-GB" sz="2600" b="1" dirty="0"/>
          </a:p>
        </p:txBody>
      </p:sp>
    </p:spTree>
    <p:extLst>
      <p:ext uri="{BB962C8B-B14F-4D97-AF65-F5344CB8AC3E}">
        <p14:creationId xmlns:p14="http://schemas.microsoft.com/office/powerpoint/2010/main" val="2611151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1F497D"/>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595959"/>
      </a:hlink>
      <a:folHlink>
        <a:srgbClr val="595959"/>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595959"/>
      </a:hlink>
      <a:folHlink>
        <a:srgbClr val="595959"/>
      </a:folHlink>
    </a:clrScheme>
    <a:fontScheme name="1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1655</TotalTime>
  <Words>4726</Words>
  <Application>Microsoft Office PowerPoint</Application>
  <PresentationFormat>On-screen Show (4:3)</PresentationFormat>
  <Paragraphs>385</Paragraphs>
  <Slides>47</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47</vt:i4>
      </vt:variant>
    </vt:vector>
  </HeadingPairs>
  <TitlesOfParts>
    <vt:vector size="58" baseType="lpstr">
      <vt:lpstr>Arial</vt:lpstr>
      <vt:lpstr>Calibri</vt:lpstr>
      <vt:lpstr>Wingdings</vt:lpstr>
      <vt:lpstr>ＭＳ Ｐゴシック</vt:lpstr>
      <vt:lpstr>Arial Black</vt:lpstr>
      <vt:lpstr>ヒラギノ角ゴ Pro W3</vt:lpstr>
      <vt:lpstr>Office Theme</vt:lpstr>
      <vt:lpstr>1_Office Theme</vt:lpstr>
      <vt:lpstr>2_Office Theme</vt:lpstr>
      <vt:lpstr>3_Office Theme</vt:lpstr>
      <vt:lpstr>4_Office Theme</vt:lpstr>
      <vt:lpstr>PowerPoint Presentation</vt:lpstr>
      <vt:lpstr>Flow diagram</vt:lpstr>
      <vt:lpstr>Sustainable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Unilever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MCO Toolkit</dc:subject>
  <dc:creator>Fiona Bennie</dc:creator>
  <cp:lastModifiedBy>juliet</cp:lastModifiedBy>
  <cp:revision>260</cp:revision>
  <dcterms:created xsi:type="dcterms:W3CDTF">2011-02-16T11:52:58Z</dcterms:created>
  <dcterms:modified xsi:type="dcterms:W3CDTF">2012-10-11T11:39:11Z</dcterms:modified>
  <cp:category>USLP</cp:category>
</cp:coreProperties>
</file>